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2"/>
  </p:notesMasterIdLst>
  <p:sldIdLst>
    <p:sldId id="256" r:id="rId2"/>
    <p:sldId id="267" r:id="rId3"/>
    <p:sldId id="281" r:id="rId4"/>
    <p:sldId id="266" r:id="rId5"/>
    <p:sldId id="276" r:id="rId6"/>
    <p:sldId id="272" r:id="rId7"/>
    <p:sldId id="270" r:id="rId8"/>
    <p:sldId id="262" r:id="rId9"/>
    <p:sldId id="268" r:id="rId10"/>
    <p:sldId id="273" r:id="rId11"/>
    <p:sldId id="285" r:id="rId12"/>
    <p:sldId id="274" r:id="rId13"/>
    <p:sldId id="286" r:id="rId14"/>
    <p:sldId id="277" r:id="rId15"/>
    <p:sldId id="263" r:id="rId16"/>
    <p:sldId id="257" r:id="rId17"/>
    <p:sldId id="259" r:id="rId18"/>
    <p:sldId id="261" r:id="rId19"/>
    <p:sldId id="275" r:id="rId20"/>
    <p:sldId id="304" r:id="rId2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  <p:embeddedFont>
      <p:font typeface="Rubik" panose="020B0604020202020204" charset="-79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0AD183-14EE-49F4-8655-F4F47C2A0E9B}">
  <a:tblStyle styleId="{540AD183-14EE-49F4-8655-F4F47C2A0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310600e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8310600e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c36e9e360b_0_15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c36e9e360b_0_15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8aa85205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c8aa85205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146e43ec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146e43ec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146e43e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146e43e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8aa852056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8aa852056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5f903ee4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5f903ee4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3105f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3105f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6146e43e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6146e43e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310600e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8310600e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8aa85205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8aa85205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6146e43ec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e6146e43ec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8aa8520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8aa8520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8aa85205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8aa85205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8aa85205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8aa85205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8aa85205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c8aa852056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8aa85205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8aa85205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6e9e360b_0_15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6e9e360b_0_15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6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22946"/>
          <a:stretch/>
        </p:blipFill>
        <p:spPr>
          <a:xfrm flipH="1">
            <a:off x="0" y="0"/>
            <a:ext cx="4618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063275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136475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136475" y="2040113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8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b="20954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5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/>
          <p:nvPr/>
        </p:nvSpPr>
        <p:spPr>
          <a:xfrm rot="5400000">
            <a:off x="3936375" y="-3935050"/>
            <a:ext cx="1269600" cy="9142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20954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 idx="2"/>
          </p:nvPr>
        </p:nvSpPr>
        <p:spPr>
          <a:xfrm>
            <a:off x="1950375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950375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3"/>
          </p:nvPr>
        </p:nvSpPr>
        <p:spPr>
          <a:xfrm>
            <a:off x="4257200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4"/>
          </p:nvPr>
        </p:nvSpPr>
        <p:spPr>
          <a:xfrm>
            <a:off x="4257200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5"/>
          </p:nvPr>
        </p:nvSpPr>
        <p:spPr>
          <a:xfrm>
            <a:off x="6587313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6"/>
          </p:nvPr>
        </p:nvSpPr>
        <p:spPr>
          <a:xfrm>
            <a:off x="6587313" y="2543725"/>
            <a:ext cx="15588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13" y="16050"/>
            <a:ext cx="91255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785351" y="301992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601000" y="3328550"/>
            <a:ext cx="19275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2"/>
          </p:nvPr>
        </p:nvSpPr>
        <p:spPr>
          <a:xfrm>
            <a:off x="5020526" y="3019925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3"/>
          </p:nvPr>
        </p:nvSpPr>
        <p:spPr>
          <a:xfrm>
            <a:off x="4792950" y="3328550"/>
            <a:ext cx="20139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 idx="4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171450" y="1282975"/>
            <a:ext cx="25932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1171450" y="1617550"/>
            <a:ext cx="25932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169493" y="2528750"/>
            <a:ext cx="26757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169493" y="2872850"/>
            <a:ext cx="25932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2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1622037" y="2058150"/>
            <a:ext cx="2590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1622038" y="2385700"/>
            <a:ext cx="25902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idx="2"/>
          </p:nvPr>
        </p:nvSpPr>
        <p:spPr>
          <a:xfrm>
            <a:off x="4931763" y="2058150"/>
            <a:ext cx="2590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3"/>
          </p:nvPr>
        </p:nvSpPr>
        <p:spPr>
          <a:xfrm>
            <a:off x="4931763" y="2385776"/>
            <a:ext cx="25902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4"/>
          </p:nvPr>
        </p:nvSpPr>
        <p:spPr>
          <a:xfrm>
            <a:off x="1622037" y="579850"/>
            <a:ext cx="2590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5"/>
          </p:nvPr>
        </p:nvSpPr>
        <p:spPr>
          <a:xfrm>
            <a:off x="1622038" y="899800"/>
            <a:ext cx="25902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6"/>
          </p:nvPr>
        </p:nvSpPr>
        <p:spPr>
          <a:xfrm>
            <a:off x="4931763" y="574175"/>
            <a:ext cx="2590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7"/>
          </p:nvPr>
        </p:nvSpPr>
        <p:spPr>
          <a:xfrm>
            <a:off x="4931763" y="899875"/>
            <a:ext cx="25902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2">
            <a:alphaModFix/>
          </a:blip>
          <a:srcRect l="-1255" b="-2092"/>
          <a:stretch/>
        </p:blipFill>
        <p:spPr>
          <a:xfrm>
            <a:off x="-114375" y="3122600"/>
            <a:ext cx="9258374" cy="20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3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hasCustomPrompt="1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 rot="-5400000">
            <a:off x="-984175" y="2292700"/>
            <a:ext cx="4075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title" idx="2"/>
          </p:nvPr>
        </p:nvSpPr>
        <p:spPr>
          <a:xfrm>
            <a:off x="2815975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subTitle" idx="1"/>
          </p:nvPr>
        </p:nvSpPr>
        <p:spPr>
          <a:xfrm>
            <a:off x="2815975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title" idx="3"/>
          </p:nvPr>
        </p:nvSpPr>
        <p:spPr>
          <a:xfrm>
            <a:off x="4697775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subTitle" idx="4"/>
          </p:nvPr>
        </p:nvSpPr>
        <p:spPr>
          <a:xfrm>
            <a:off x="4697779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6"/>
          <p:cNvSpPr txBox="1">
            <a:spLocks noGrp="1"/>
          </p:cNvSpPr>
          <p:nvPr>
            <p:ph type="title" idx="5"/>
          </p:nvPr>
        </p:nvSpPr>
        <p:spPr>
          <a:xfrm>
            <a:off x="6579563" y="239703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subTitle" idx="6"/>
          </p:nvPr>
        </p:nvSpPr>
        <p:spPr>
          <a:xfrm>
            <a:off x="6579571" y="2705738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title" idx="7" hasCustomPrompt="1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 idx="8" hasCustomPrompt="1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46"/>
          <p:cNvSpPr txBox="1">
            <a:spLocks noGrp="1"/>
          </p:cNvSpPr>
          <p:nvPr>
            <p:ph type="title" idx="9" hasCustomPrompt="1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46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-81525" y="-38800"/>
            <a:ext cx="14277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44275" y="383075"/>
            <a:ext cx="8055300" cy="4377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 rot="-5400000">
            <a:off x="-751183" y="2074500"/>
            <a:ext cx="4022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ubTitle" idx="1"/>
          </p:nvPr>
        </p:nvSpPr>
        <p:spPr>
          <a:xfrm>
            <a:off x="2029050" y="1079150"/>
            <a:ext cx="31797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l="1221" r="1065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482325" y="2744602"/>
            <a:ext cx="26757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482325" y="3088706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34975" y="1327628"/>
            <a:ext cx="26757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134975" y="1662210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3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2"/>
          </p:nvPr>
        </p:nvSpPr>
        <p:spPr>
          <a:xfrm>
            <a:off x="1555875" y="1374538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1666725" y="1688840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3"/>
          </p:nvPr>
        </p:nvSpPr>
        <p:spPr>
          <a:xfrm>
            <a:off x="3977775" y="1374538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4"/>
          </p:nvPr>
        </p:nvSpPr>
        <p:spPr>
          <a:xfrm>
            <a:off x="4088625" y="1688915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5"/>
          </p:nvPr>
        </p:nvSpPr>
        <p:spPr>
          <a:xfrm>
            <a:off x="1555875" y="308436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6"/>
          </p:nvPr>
        </p:nvSpPr>
        <p:spPr>
          <a:xfrm>
            <a:off x="1666725" y="3404329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7"/>
          </p:nvPr>
        </p:nvSpPr>
        <p:spPr>
          <a:xfrm>
            <a:off x="3977775" y="3078698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8"/>
          </p:nvPr>
        </p:nvSpPr>
        <p:spPr>
          <a:xfrm>
            <a:off x="4088625" y="3404404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9" hasCustomPrompt="1"/>
          </p:nvPr>
        </p:nvSpPr>
        <p:spPr>
          <a:xfrm>
            <a:off x="2288325" y="1006624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13" hasCustomPrompt="1"/>
          </p:nvPr>
        </p:nvSpPr>
        <p:spPr>
          <a:xfrm>
            <a:off x="4710225" y="1006624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14" hasCustomPrompt="1"/>
          </p:nvPr>
        </p:nvSpPr>
        <p:spPr>
          <a:xfrm>
            <a:off x="228832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15" hasCustomPrompt="1"/>
          </p:nvPr>
        </p:nvSpPr>
        <p:spPr>
          <a:xfrm>
            <a:off x="471022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2" r:id="rId19"/>
    <p:sldLayoutId id="2147483693" r:id="rId20"/>
    <p:sldLayoutId id="2147483700" r:id="rId21"/>
    <p:sldLayoutId id="2147483701" r:id="rId22"/>
    <p:sldLayoutId id="2147483702" r:id="rId23"/>
    <p:sldLayoutId id="214748370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DIMENSIONE</a:t>
            </a:r>
            <a:br>
              <a:rPr lang="it-IT" dirty="0"/>
            </a:br>
            <a:r>
              <a:rPr lang="it-IT" dirty="0"/>
              <a:t>MURAKAMI</a:t>
            </a:r>
            <a:endParaRPr dirty="0"/>
          </a:p>
        </p:txBody>
      </p:sp>
      <p:sp>
        <p:nvSpPr>
          <p:cNvPr id="374" name="Google Shape;374;p60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Attraversando i portali dei mondi </a:t>
            </a:r>
            <a:r>
              <a:rPr lang="it-IT"/>
              <a:t>murakamiani.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4A2EBB-6080-C043-D78F-764327551F58}"/>
              </a:ext>
            </a:extLst>
          </p:cNvPr>
          <p:cNvSpPr txBox="1"/>
          <p:nvPr/>
        </p:nvSpPr>
        <p:spPr>
          <a:xfrm>
            <a:off x="140201" y="1463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Montserrat Medium" panose="00000600000000000000" pitchFamily="2" charset="0"/>
              </a:rPr>
              <a:t>Alessia Sebastiano 172032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/>
          <p:nvPr/>
        </p:nvSpPr>
        <p:spPr>
          <a:xfrm>
            <a:off x="4771976" y="2074825"/>
            <a:ext cx="2055900" cy="32361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7"/>
          <p:cNvSpPr/>
          <p:nvPr/>
        </p:nvSpPr>
        <p:spPr>
          <a:xfrm>
            <a:off x="2536801" y="2074825"/>
            <a:ext cx="2055900" cy="32361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7"/>
          <p:cNvSpPr txBox="1">
            <a:spLocks noGrp="1"/>
          </p:cNvSpPr>
          <p:nvPr>
            <p:ph type="title" idx="2"/>
          </p:nvPr>
        </p:nvSpPr>
        <p:spPr>
          <a:xfrm>
            <a:off x="5017939" y="2470173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JOY</a:t>
            </a:r>
            <a:endParaRPr dirty="0"/>
          </a:p>
        </p:txBody>
      </p:sp>
      <p:sp>
        <p:nvSpPr>
          <p:cNvPr id="588" name="Google Shape;588;p77"/>
          <p:cNvSpPr txBox="1">
            <a:spLocks noGrp="1"/>
          </p:cNvSpPr>
          <p:nvPr>
            <p:ph type="title"/>
          </p:nvPr>
        </p:nvSpPr>
        <p:spPr>
          <a:xfrm>
            <a:off x="2785351" y="2429637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</a:t>
            </a:r>
            <a:endParaRPr dirty="0"/>
          </a:p>
        </p:txBody>
      </p:sp>
      <p:sp>
        <p:nvSpPr>
          <p:cNvPr id="589" name="Google Shape;589;p77"/>
          <p:cNvSpPr txBox="1">
            <a:spLocks noGrp="1"/>
          </p:cNvSpPr>
          <p:nvPr>
            <p:ph type="subTitle" idx="1"/>
          </p:nvPr>
        </p:nvSpPr>
        <p:spPr>
          <a:xfrm>
            <a:off x="2575916" y="2892687"/>
            <a:ext cx="2035198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Le parole negative hard (≈1,280), dark (≈1,495), </a:t>
            </a:r>
            <a:r>
              <a:rPr lang="it-IT" dirty="0" err="1"/>
              <a:t>lost</a:t>
            </a:r>
            <a:r>
              <a:rPr lang="it-IT" dirty="0"/>
              <a:t>, strange </a:t>
            </a:r>
          </a:p>
          <a:p>
            <a:pPr marL="0" lvl="0" indent="0"/>
            <a:r>
              <a:rPr lang="it-IT" dirty="0"/>
              <a:t>sono predominanti con un rapporto 2:1 sulla luce.</a:t>
            </a:r>
          </a:p>
          <a:p>
            <a:pPr marL="0" lvl="0" indent="0"/>
            <a:r>
              <a:rPr lang="it-IT" dirty="0"/>
              <a:t>La vita non è vista come malvagia, ma difficile. </a:t>
            </a:r>
          </a:p>
        </p:txBody>
      </p:sp>
      <p:sp>
        <p:nvSpPr>
          <p:cNvPr id="590" name="Google Shape;590;p77"/>
          <p:cNvSpPr txBox="1">
            <a:spLocks noGrp="1"/>
          </p:cNvSpPr>
          <p:nvPr>
            <p:ph type="subTitle" idx="3"/>
          </p:nvPr>
        </p:nvSpPr>
        <p:spPr>
          <a:xfrm>
            <a:off x="4790389" y="2892687"/>
            <a:ext cx="20139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Le "</a:t>
            </a:r>
            <a:r>
              <a:rPr lang="it-IT" dirty="0" err="1"/>
              <a:t>joy</a:t>
            </a:r>
            <a:r>
              <a:rPr lang="it-IT" dirty="0"/>
              <a:t> words" </a:t>
            </a:r>
            <a:r>
              <a:rPr lang="it-IT" dirty="0" err="1"/>
              <a:t>pretty</a:t>
            </a:r>
            <a:r>
              <a:rPr lang="it-IT" dirty="0"/>
              <a:t>, love, smile, rappresentano una gioia attenuata, transitoria, retrospettiva.</a:t>
            </a:r>
          </a:p>
          <a:p>
            <a:pPr marL="0" lvl="0" indent="0"/>
            <a:r>
              <a:rPr lang="it-IT" dirty="0"/>
              <a:t>Love accompagna il trauma, è preludio alla perdita.</a:t>
            </a:r>
          </a:p>
        </p:txBody>
      </p:sp>
      <p:sp>
        <p:nvSpPr>
          <p:cNvPr id="591" name="Google Shape;591;p77"/>
          <p:cNvSpPr txBox="1">
            <a:spLocks noGrp="1"/>
          </p:cNvSpPr>
          <p:nvPr>
            <p:ph type="title" idx="4"/>
          </p:nvPr>
        </p:nvSpPr>
        <p:spPr>
          <a:xfrm rot="-5400000">
            <a:off x="-1194952" y="2285022"/>
            <a:ext cx="4005000" cy="1000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EQUILIBRIO TRA LUCE E OMBRA</a:t>
            </a:r>
            <a:br>
              <a:rPr lang="it-IT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9"/>
          <p:cNvSpPr txBox="1">
            <a:spLocks noGrp="1"/>
          </p:cNvSpPr>
          <p:nvPr>
            <p:ph type="title"/>
          </p:nvPr>
        </p:nvSpPr>
        <p:spPr>
          <a:xfrm rot="-5400000">
            <a:off x="-1677756" y="2288550"/>
            <a:ext cx="4485262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SENTIMENT MEDIO PER LIBRO</a:t>
            </a:r>
            <a:endParaRPr dirty="0"/>
          </a:p>
        </p:txBody>
      </p:sp>
      <p:cxnSp>
        <p:nvCxnSpPr>
          <p:cNvPr id="793" name="Google Shape;793;p89"/>
          <p:cNvCxnSpPr/>
          <p:nvPr/>
        </p:nvCxnSpPr>
        <p:spPr>
          <a:xfrm>
            <a:off x="2744976" y="1512202"/>
            <a:ext cx="539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89"/>
          <p:cNvSpPr/>
          <p:nvPr/>
        </p:nvSpPr>
        <p:spPr>
          <a:xfrm>
            <a:off x="3317039" y="1267852"/>
            <a:ext cx="4887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9"/>
          <p:cNvSpPr/>
          <p:nvPr/>
        </p:nvSpPr>
        <p:spPr>
          <a:xfrm>
            <a:off x="7076164" y="1267852"/>
            <a:ext cx="4887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9"/>
          <p:cNvSpPr/>
          <p:nvPr/>
        </p:nvSpPr>
        <p:spPr>
          <a:xfrm>
            <a:off x="5196576" y="1267852"/>
            <a:ext cx="4887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 idx="2"/>
          </p:nvPr>
        </p:nvSpPr>
        <p:spPr>
          <a:xfrm>
            <a:off x="2779726" y="1910902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en" dirty="0"/>
              <a:t>iù positivo</a:t>
            </a:r>
            <a:endParaRPr dirty="0"/>
          </a:p>
        </p:txBody>
      </p:sp>
      <p:sp>
        <p:nvSpPr>
          <p:cNvPr id="798" name="Google Shape;798;p89"/>
          <p:cNvSpPr txBox="1">
            <a:spLocks noGrp="1"/>
          </p:cNvSpPr>
          <p:nvPr>
            <p:ph type="subTitle" idx="1"/>
          </p:nvPr>
        </p:nvSpPr>
        <p:spPr>
          <a:xfrm>
            <a:off x="2779726" y="218588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dirty="0" err="1"/>
              <a:t>Colorless</a:t>
            </a:r>
            <a:r>
              <a:rPr lang="it-IT" dirty="0"/>
              <a:t> </a:t>
            </a:r>
            <a:r>
              <a:rPr lang="it-IT" dirty="0" err="1"/>
              <a:t>Tsukuru</a:t>
            </a:r>
            <a:r>
              <a:rPr lang="it-IT" dirty="0"/>
              <a:t> </a:t>
            </a:r>
            <a:r>
              <a:rPr lang="it-IT" dirty="0" err="1"/>
              <a:t>Tazaki</a:t>
            </a:r>
            <a:r>
              <a:rPr lang="it-IT" dirty="0"/>
              <a:t> (+0.15)</a:t>
            </a:r>
            <a:endParaRPr dirty="0"/>
          </a:p>
        </p:txBody>
      </p:sp>
      <p:sp>
        <p:nvSpPr>
          <p:cNvPr id="799" name="Google Shape;799;p89"/>
          <p:cNvSpPr txBox="1">
            <a:spLocks noGrp="1"/>
          </p:cNvSpPr>
          <p:nvPr>
            <p:ph type="title" idx="3"/>
          </p:nvPr>
        </p:nvSpPr>
        <p:spPr>
          <a:xfrm>
            <a:off x="4661526" y="1910902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Neutri</a:t>
            </a:r>
            <a:endParaRPr dirty="0"/>
          </a:p>
        </p:txBody>
      </p:sp>
      <p:sp>
        <p:nvSpPr>
          <p:cNvPr id="800" name="Google Shape;800;p89"/>
          <p:cNvSpPr txBox="1">
            <a:spLocks noGrp="1"/>
          </p:cNvSpPr>
          <p:nvPr>
            <p:ph type="subTitle" idx="4"/>
          </p:nvPr>
        </p:nvSpPr>
        <p:spPr>
          <a:xfrm>
            <a:off x="4711377" y="2185880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Dark</a:t>
            </a:r>
            <a:r>
              <a:rPr lang="fr-FR" dirty="0"/>
              <a:t> </a:t>
            </a:r>
          </a:p>
          <a:p>
            <a:pPr marL="0" lvl="0" indent="0">
              <a:buSzPts val="1100"/>
            </a:pPr>
            <a:r>
              <a:rPr lang="fr-FR" dirty="0"/>
              <a:t>(≈0), </a:t>
            </a:r>
            <a:endParaRPr dirty="0"/>
          </a:p>
        </p:txBody>
      </p:sp>
      <p:sp>
        <p:nvSpPr>
          <p:cNvPr id="801" name="Google Shape;801;p89"/>
          <p:cNvSpPr txBox="1">
            <a:spLocks noGrp="1"/>
          </p:cNvSpPr>
          <p:nvPr>
            <p:ph type="title" idx="5"/>
          </p:nvPr>
        </p:nvSpPr>
        <p:spPr>
          <a:xfrm>
            <a:off x="6543314" y="1910902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Più negativo</a:t>
            </a:r>
            <a:endParaRPr dirty="0"/>
          </a:p>
        </p:txBody>
      </p:sp>
      <p:sp>
        <p:nvSpPr>
          <p:cNvPr id="802" name="Google Shape;802;p89"/>
          <p:cNvSpPr txBox="1">
            <a:spLocks noGrp="1"/>
          </p:cNvSpPr>
          <p:nvPr>
            <p:ph type="subTitle" idx="6"/>
          </p:nvPr>
        </p:nvSpPr>
        <p:spPr>
          <a:xfrm>
            <a:off x="6543314" y="2211984"/>
            <a:ext cx="15588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The Wind-Up Bird Chronicle (-0.20)</a:t>
            </a:r>
            <a:endParaRPr dirty="0"/>
          </a:p>
        </p:txBody>
      </p:sp>
      <p:sp>
        <p:nvSpPr>
          <p:cNvPr id="803" name="Google Shape;803;p89"/>
          <p:cNvSpPr txBox="1">
            <a:spLocks noGrp="1"/>
          </p:cNvSpPr>
          <p:nvPr>
            <p:ph type="title" idx="7"/>
          </p:nvPr>
        </p:nvSpPr>
        <p:spPr>
          <a:xfrm>
            <a:off x="3233126" y="1357852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+0.15</a:t>
            </a:r>
            <a:endParaRPr sz="1200" dirty="0"/>
          </a:p>
        </p:txBody>
      </p:sp>
      <p:sp>
        <p:nvSpPr>
          <p:cNvPr id="804" name="Google Shape;804;p89"/>
          <p:cNvSpPr txBox="1">
            <a:spLocks noGrp="1"/>
          </p:cNvSpPr>
          <p:nvPr>
            <p:ph type="title" idx="8"/>
          </p:nvPr>
        </p:nvSpPr>
        <p:spPr>
          <a:xfrm>
            <a:off x="5114864" y="1357852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0</a:t>
            </a:r>
            <a:endParaRPr sz="1200" dirty="0"/>
          </a:p>
        </p:txBody>
      </p:sp>
      <p:sp>
        <p:nvSpPr>
          <p:cNvPr id="805" name="Google Shape;805;p89"/>
          <p:cNvSpPr txBox="1">
            <a:spLocks noGrp="1"/>
          </p:cNvSpPr>
          <p:nvPr>
            <p:ph type="title" idx="9"/>
          </p:nvPr>
        </p:nvSpPr>
        <p:spPr>
          <a:xfrm>
            <a:off x="6996526" y="1357852"/>
            <a:ext cx="652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-0.20</a:t>
            </a:r>
            <a:endParaRPr sz="1200" dirty="0"/>
          </a:p>
        </p:txBody>
      </p:sp>
      <p:sp>
        <p:nvSpPr>
          <p:cNvPr id="2" name="Google Shape;798;p89">
            <a:extLst>
              <a:ext uri="{FF2B5EF4-FFF2-40B4-BE49-F238E27FC236}">
                <a16:creationId xmlns:a16="http://schemas.microsoft.com/office/drawing/2014/main" id="{52A878F3-17DB-54B6-0B6B-20291D5382EB}"/>
              </a:ext>
            </a:extLst>
          </p:cNvPr>
          <p:cNvSpPr txBox="1">
            <a:spLocks/>
          </p:cNvSpPr>
          <p:nvPr/>
        </p:nvSpPr>
        <p:spPr>
          <a:xfrm>
            <a:off x="2885936" y="3002184"/>
            <a:ext cx="525094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it-IT" dirty="0"/>
              <a:t>Tutti i romanzi oscillano tra -0.25 e +0.25. Non ci sono romanzi davvero felici. Anche il più positivo suggerisce riconciliazione malinconica, non gioia piena. </a:t>
            </a:r>
          </a:p>
          <a:p>
            <a:pPr marL="0" indent="0">
              <a:buSzPts val="1100"/>
            </a:pPr>
            <a:r>
              <a:rPr lang="it-IT" dirty="0"/>
              <a:t>Luce e ombra coesistono senza mai annullarsi.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6A6C9F46-B973-FF59-F6EF-5780EE85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96" y="1975868"/>
            <a:ext cx="4237720" cy="2246502"/>
          </a:xfrm>
          <a:prstGeom prst="rect">
            <a:avLst/>
          </a:prstGeom>
        </p:spPr>
      </p:pic>
      <p:pic>
        <p:nvPicPr>
          <p:cNvPr id="15" name="Immagine 1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5509BF08-B30D-6713-37A1-0DE444E14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85" y="988541"/>
            <a:ext cx="4237720" cy="2246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0"/>
          <p:cNvSpPr txBox="1">
            <a:spLocks noGrp="1"/>
          </p:cNvSpPr>
          <p:nvPr>
            <p:ph type="title" idx="4294967295"/>
          </p:nvPr>
        </p:nvSpPr>
        <p:spPr>
          <a:xfrm>
            <a:off x="1607012" y="2763000"/>
            <a:ext cx="2051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sz="1600" dirty="0">
                <a:solidFill>
                  <a:schemeClr val="lt1"/>
                </a:solidFill>
              </a:rPr>
              <a:t>La Rete Globale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811" name="Google Shape;811;p90"/>
          <p:cNvSpPr txBox="1">
            <a:spLocks noGrp="1"/>
          </p:cNvSpPr>
          <p:nvPr>
            <p:ph type="subTitle" idx="4294967295"/>
          </p:nvPr>
        </p:nvSpPr>
        <p:spPr>
          <a:xfrm>
            <a:off x="1607013" y="3082950"/>
            <a:ext cx="2051100" cy="174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it-IT" sz="1200" dirty="0">
                <a:solidFill>
                  <a:schemeClr val="lt1"/>
                </a:solidFill>
              </a:rPr>
              <a:t>89 nodi, 158 archi, densità 0.04.              Rete sparsa ma localmente densa.        18 componenti connesse:                           1 componente gigante (52 nodi) + 17 micro-componenti isolate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12" name="Google Shape;812;p90"/>
          <p:cNvSpPr txBox="1">
            <a:spLocks noGrp="1"/>
          </p:cNvSpPr>
          <p:nvPr>
            <p:ph type="title" idx="4294967295"/>
          </p:nvPr>
        </p:nvSpPr>
        <p:spPr>
          <a:xfrm>
            <a:off x="3988262" y="2763000"/>
            <a:ext cx="2051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sz="1600" dirty="0">
                <a:solidFill>
                  <a:schemeClr val="lt1"/>
                </a:solidFill>
              </a:rPr>
              <a:t>Degree </a:t>
            </a:r>
            <a:r>
              <a:rPr lang="it-IT" sz="1600" dirty="0" err="1">
                <a:solidFill>
                  <a:schemeClr val="lt1"/>
                </a:solidFill>
              </a:rPr>
              <a:t>Centrality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813" name="Google Shape;813;p90"/>
          <p:cNvSpPr txBox="1">
            <a:spLocks noGrp="1"/>
          </p:cNvSpPr>
          <p:nvPr>
            <p:ph type="subTitle" idx="4294967295"/>
          </p:nvPr>
        </p:nvSpPr>
        <p:spPr>
          <a:xfrm>
            <a:off x="3988263" y="3090550"/>
            <a:ext cx="20511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it-IT" sz="1200" dirty="0">
                <a:solidFill>
                  <a:schemeClr val="lt1"/>
                </a:solidFill>
              </a:rPr>
              <a:t>Gli Hub TIME domina (degree = 68), seguito da tengo (20), </a:t>
            </a:r>
            <a:r>
              <a:rPr lang="it-IT" sz="1200" dirty="0" err="1">
                <a:solidFill>
                  <a:schemeClr val="lt1"/>
                </a:solidFill>
              </a:rPr>
              <a:t>eyes</a:t>
            </a:r>
            <a:r>
              <a:rPr lang="it-IT" sz="1200" dirty="0">
                <a:solidFill>
                  <a:schemeClr val="lt1"/>
                </a:solidFill>
              </a:rPr>
              <a:t> (12), </a:t>
            </a:r>
            <a:r>
              <a:rPr lang="it-IT" sz="1200" dirty="0" err="1">
                <a:solidFill>
                  <a:schemeClr val="lt1"/>
                </a:solidFill>
              </a:rPr>
              <a:t>aomame</a:t>
            </a:r>
            <a:r>
              <a:rPr lang="it-IT" sz="1200" dirty="0">
                <a:solidFill>
                  <a:schemeClr val="lt1"/>
                </a:solidFill>
              </a:rPr>
              <a:t>, world, people. Gli hub lessicali definiscono l'asse semantico stabile: tempo-percezione-corpo-esistenza.</a:t>
            </a:r>
            <a:endParaRPr sz="1200" dirty="0">
              <a:solidFill>
                <a:schemeClr val="lt1"/>
              </a:solidFill>
            </a:endParaRPr>
          </a:p>
        </p:txBody>
      </p:sp>
      <p:grpSp>
        <p:nvGrpSpPr>
          <p:cNvPr id="814" name="Google Shape;814;p90"/>
          <p:cNvGrpSpPr/>
          <p:nvPr/>
        </p:nvGrpSpPr>
        <p:grpSpPr>
          <a:xfrm>
            <a:off x="4028291" y="865476"/>
            <a:ext cx="1971527" cy="1778234"/>
            <a:chOff x="910300" y="2344350"/>
            <a:chExt cx="782104" cy="1598700"/>
          </a:xfrm>
        </p:grpSpPr>
        <p:sp>
          <p:nvSpPr>
            <p:cNvPr id="815" name="Google Shape;815;p90"/>
            <p:cNvSpPr/>
            <p:nvPr/>
          </p:nvSpPr>
          <p:spPr>
            <a:xfrm>
              <a:off x="910300" y="2344350"/>
              <a:ext cx="782100" cy="1598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0"/>
            <p:cNvSpPr/>
            <p:nvPr/>
          </p:nvSpPr>
          <p:spPr>
            <a:xfrm>
              <a:off x="910304" y="3348422"/>
              <a:ext cx="782100" cy="59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90"/>
          <p:cNvGrpSpPr/>
          <p:nvPr/>
        </p:nvGrpSpPr>
        <p:grpSpPr>
          <a:xfrm>
            <a:off x="1656375" y="856101"/>
            <a:ext cx="1971443" cy="1778234"/>
            <a:chOff x="910299" y="2344350"/>
            <a:chExt cx="782101" cy="1598700"/>
          </a:xfrm>
        </p:grpSpPr>
        <p:sp>
          <p:nvSpPr>
            <p:cNvPr id="818" name="Google Shape;818;p90"/>
            <p:cNvSpPr/>
            <p:nvPr/>
          </p:nvSpPr>
          <p:spPr>
            <a:xfrm>
              <a:off x="910300" y="2344350"/>
              <a:ext cx="782100" cy="1598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0"/>
            <p:cNvSpPr/>
            <p:nvPr/>
          </p:nvSpPr>
          <p:spPr>
            <a:xfrm>
              <a:off x="910299" y="3488218"/>
              <a:ext cx="782100" cy="454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90"/>
          <p:cNvSpPr txBox="1">
            <a:spLocks noGrp="1"/>
          </p:cNvSpPr>
          <p:nvPr>
            <p:ph type="title" idx="4294967295"/>
          </p:nvPr>
        </p:nvSpPr>
        <p:spPr>
          <a:xfrm>
            <a:off x="6400287" y="2757700"/>
            <a:ext cx="2051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sz="1600" dirty="0" err="1">
                <a:solidFill>
                  <a:schemeClr val="lt1"/>
                </a:solidFill>
              </a:rPr>
              <a:t>Betweenness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821" name="Google Shape;821;p90"/>
          <p:cNvSpPr txBox="1">
            <a:spLocks noGrp="1"/>
          </p:cNvSpPr>
          <p:nvPr>
            <p:ph type="subTitle" idx="4294967295"/>
          </p:nvPr>
        </p:nvSpPr>
        <p:spPr>
          <a:xfrm>
            <a:off x="6440321" y="3092472"/>
            <a:ext cx="2051100" cy="1953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it-IT" sz="1200" dirty="0">
                <a:solidFill>
                  <a:schemeClr val="lt1"/>
                </a:solidFill>
              </a:rPr>
              <a:t>TIME (1,158) — valore nettamente  superiore al secondo. (</a:t>
            </a:r>
            <a:r>
              <a:rPr lang="it-IT" sz="1200" dirty="0" err="1">
                <a:solidFill>
                  <a:schemeClr val="lt1"/>
                </a:solidFill>
              </a:rPr>
              <a:t>Eyes</a:t>
            </a:r>
            <a:r>
              <a:rPr lang="it-IT" sz="1200" dirty="0">
                <a:solidFill>
                  <a:schemeClr val="lt1"/>
                </a:solidFill>
              </a:rPr>
              <a:t>, head, night, world: che hanno  </a:t>
            </a:r>
            <a:r>
              <a:rPr lang="it-IT" sz="1200" dirty="0" err="1">
                <a:solidFill>
                  <a:schemeClr val="lt1"/>
                </a:solidFill>
              </a:rPr>
              <a:t>betweenness</a:t>
            </a:r>
            <a:r>
              <a:rPr lang="it-IT" sz="1200" dirty="0">
                <a:solidFill>
                  <a:schemeClr val="lt1"/>
                </a:solidFill>
              </a:rPr>
              <a:t> elevata pur con degree contenuto).</a:t>
            </a:r>
          </a:p>
          <a:p>
            <a:pPr marL="0" lvl="0" indent="0" algn="ctr">
              <a:buSzPts val="1100"/>
              <a:buNone/>
            </a:pPr>
            <a:r>
              <a:rPr lang="it-IT" sz="1200" dirty="0">
                <a:solidFill>
                  <a:schemeClr val="lt1"/>
                </a:solidFill>
              </a:rPr>
              <a:t>Sono ponti strategici tra regioni semantiche</a:t>
            </a:r>
            <a:endParaRPr sz="1200" dirty="0">
              <a:solidFill>
                <a:schemeClr val="lt1"/>
              </a:solidFill>
            </a:endParaRPr>
          </a:p>
        </p:txBody>
      </p:sp>
      <p:grpSp>
        <p:nvGrpSpPr>
          <p:cNvPr id="822" name="Google Shape;822;p90"/>
          <p:cNvGrpSpPr/>
          <p:nvPr/>
        </p:nvGrpSpPr>
        <p:grpSpPr>
          <a:xfrm>
            <a:off x="6440321" y="856077"/>
            <a:ext cx="1971527" cy="1778234"/>
            <a:chOff x="910300" y="2344350"/>
            <a:chExt cx="782104" cy="1598700"/>
          </a:xfrm>
        </p:grpSpPr>
        <p:sp>
          <p:nvSpPr>
            <p:cNvPr id="823" name="Google Shape;823;p90"/>
            <p:cNvSpPr/>
            <p:nvPr/>
          </p:nvSpPr>
          <p:spPr>
            <a:xfrm>
              <a:off x="910300" y="2344350"/>
              <a:ext cx="782100" cy="1598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0"/>
            <p:cNvSpPr/>
            <p:nvPr/>
          </p:nvSpPr>
          <p:spPr>
            <a:xfrm>
              <a:off x="910304" y="3634568"/>
              <a:ext cx="782100" cy="30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90"/>
          <p:cNvSpPr txBox="1">
            <a:spLocks noGrp="1"/>
          </p:cNvSpPr>
          <p:nvPr>
            <p:ph type="title"/>
          </p:nvPr>
        </p:nvSpPr>
        <p:spPr>
          <a:xfrm rot="-5400000">
            <a:off x="-1226837" y="2079114"/>
            <a:ext cx="4059300" cy="98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latin typeface="Montserrat"/>
                <a:ea typeface="Montserrat"/>
                <a:cs typeface="Montserrat"/>
                <a:sym typeface="Montserrat"/>
              </a:rPr>
              <a:t>ARCHITETTURA SEMANTICA</a:t>
            </a:r>
            <a:endParaRPr dirty="0"/>
          </a:p>
        </p:txBody>
      </p:sp>
      <p:pic>
        <p:nvPicPr>
          <p:cNvPr id="3" name="Immagine 2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65D35C6A-93EB-3AB5-DF5F-62B9B966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65" r="3716" b="35281"/>
          <a:stretch>
            <a:fillRect/>
          </a:stretch>
        </p:blipFill>
        <p:spPr>
          <a:xfrm>
            <a:off x="6440321" y="856077"/>
            <a:ext cx="1971440" cy="1768775"/>
          </a:xfrm>
          <a:prstGeom prst="rect">
            <a:avLst/>
          </a:prstGeom>
        </p:spPr>
      </p:pic>
      <p:pic>
        <p:nvPicPr>
          <p:cNvPr id="5" name="Immagine 4" descr="Immagine che contiene testo, schermata, schizzo, diagramma&#10;&#10;Il contenuto generato dall'IA potrebbe non essere corretto.">
            <a:extLst>
              <a:ext uri="{FF2B5EF4-FFF2-40B4-BE49-F238E27FC236}">
                <a16:creationId xmlns:a16="http://schemas.microsoft.com/office/drawing/2014/main" id="{E2F2D060-3C15-B1D3-601F-850FDC5AD3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555" t="19912" r="30271" b="24583"/>
          <a:stretch>
            <a:fillRect/>
          </a:stretch>
        </p:blipFill>
        <p:spPr>
          <a:xfrm>
            <a:off x="4028017" y="865443"/>
            <a:ext cx="1971440" cy="1768775"/>
          </a:xfrm>
          <a:prstGeom prst="rect">
            <a:avLst/>
          </a:prstGeom>
        </p:spPr>
      </p:pic>
      <p:pic>
        <p:nvPicPr>
          <p:cNvPr id="7" name="Immagine 6" descr="Immagine che contiene testo, schermata, diagramma, viola&#10;&#10;Il contenuto generato dall'IA potrebbe non essere corretto.">
            <a:extLst>
              <a:ext uri="{FF2B5EF4-FFF2-40B4-BE49-F238E27FC236}">
                <a16:creationId xmlns:a16="http://schemas.microsoft.com/office/drawing/2014/main" id="{06A79521-2FBB-5B67-D164-7B4DC6FC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662" r="17616"/>
          <a:stretch>
            <a:fillRect/>
          </a:stretch>
        </p:blipFill>
        <p:spPr>
          <a:xfrm>
            <a:off x="1656375" y="865444"/>
            <a:ext cx="2001736" cy="177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1"/>
          <p:cNvSpPr txBox="1">
            <a:spLocks noGrp="1"/>
          </p:cNvSpPr>
          <p:nvPr>
            <p:ph type="subTitle" idx="1"/>
          </p:nvPr>
        </p:nvSpPr>
        <p:spPr>
          <a:xfrm>
            <a:off x="150471" y="606124"/>
            <a:ext cx="5496071" cy="4405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● </a:t>
            </a:r>
            <a:r>
              <a:rPr lang="it-IT" b="1" dirty="0"/>
              <a:t>Comunità Semantiche: </a:t>
            </a:r>
            <a:r>
              <a:rPr lang="it-IT" dirty="0"/>
              <a:t>L’algoritmo di </a:t>
            </a:r>
            <a:r>
              <a:rPr lang="it-IT" dirty="0" err="1"/>
              <a:t>Louvain</a:t>
            </a:r>
            <a:r>
              <a:rPr lang="it-IT" dirty="0"/>
              <a:t> individua 22 comunità, con una modularità pari a 0.6781. Il valore indica una struttura comunitaria fortemente marcata. Le connessioni all’interno delle comunità superano quelle attese per caso, confermando la presenza di cluster semantici coerenti.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en" dirty="0"/>
              <a:t>●</a:t>
            </a:r>
            <a:r>
              <a:rPr lang="it-IT" dirty="0"/>
              <a:t> </a:t>
            </a:r>
            <a:r>
              <a:rPr lang="it-IT" b="1" dirty="0"/>
              <a:t>Small-World </a:t>
            </a:r>
            <a:r>
              <a:rPr lang="it-IT" b="1" dirty="0" err="1"/>
              <a:t>Properties</a:t>
            </a:r>
            <a:r>
              <a:rPr lang="it-IT" b="1" dirty="0"/>
              <a:t>: </a:t>
            </a:r>
            <a:r>
              <a:rPr lang="it-IT" dirty="0"/>
              <a:t>Distanza media: 2.59, diametro: 6. Rapporto distanza/log(n) = 0.65.  La rete è altamente navigabile, qualsiasi parola è raggiungibile in 2-3 passaggi</a:t>
            </a:r>
          </a:p>
          <a:p>
            <a:pPr marL="0" lvl="0" indent="0"/>
            <a:endParaRPr lang="en" dirty="0"/>
          </a:p>
          <a:p>
            <a:pPr marL="0" lvl="0" indent="0"/>
            <a:r>
              <a:rPr lang="en" dirty="0"/>
              <a:t>● </a:t>
            </a:r>
            <a:r>
              <a:rPr lang="it-IT" b="1" dirty="0"/>
              <a:t>Isole Narrative: </a:t>
            </a:r>
            <a:r>
              <a:rPr lang="it-IT" dirty="0"/>
              <a:t>Componenti isolate sono episodi, personaggi e immagini ricorrenti che non si integrano nel nucleo globale. Ogni romanzo mantiene identità lessicale propria pur condividendo il linguaggio concettuale trasversale. 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b="1" dirty="0"/>
              <a:t>Conclusione</a:t>
            </a:r>
            <a:r>
              <a:rPr lang="it-IT" dirty="0"/>
              <a:t> : Il vocabolario </a:t>
            </a:r>
            <a:r>
              <a:rPr lang="it-IT" dirty="0" err="1"/>
              <a:t>murakamiano</a:t>
            </a:r>
            <a:r>
              <a:rPr lang="it-IT" dirty="0"/>
              <a:t> è una struttura small-world: nucleo compatto dominato da poche parole-chiave + costellazione di micro-comunità narrative. </a:t>
            </a:r>
            <a:endParaRPr dirty="0"/>
          </a:p>
        </p:txBody>
      </p:sp>
      <p:sp>
        <p:nvSpPr>
          <p:cNvPr id="2" name="Google Shape;436;p65">
            <a:extLst>
              <a:ext uri="{FF2B5EF4-FFF2-40B4-BE49-F238E27FC236}">
                <a16:creationId xmlns:a16="http://schemas.microsoft.com/office/drawing/2014/main" id="{DDDB2366-B03F-225E-A70C-FCAA7B61A300}"/>
              </a:ext>
            </a:extLst>
          </p:cNvPr>
          <p:cNvSpPr txBox="1">
            <a:spLocks/>
          </p:cNvSpPr>
          <p:nvPr/>
        </p:nvSpPr>
        <p:spPr>
          <a:xfrm>
            <a:off x="150471" y="131662"/>
            <a:ext cx="7863300" cy="57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buSzPts val="1100"/>
            </a:pPr>
            <a:r>
              <a:rPr lang="it-IT" dirty="0">
                <a:solidFill>
                  <a:schemeClr val="lt1"/>
                </a:solidFill>
              </a:rPr>
              <a:t>COMUNITÀ E SMALL-WORLD</a:t>
            </a:r>
          </a:p>
        </p:txBody>
      </p:sp>
      <p:pic>
        <p:nvPicPr>
          <p:cNvPr id="4" name="Immagine 3" descr="Immagine che contiene schermata, testo, Policromia&#10;&#10;Il contenuto generato dall'IA potrebbe non essere corretto.">
            <a:extLst>
              <a:ext uri="{FF2B5EF4-FFF2-40B4-BE49-F238E27FC236}">
                <a16:creationId xmlns:a16="http://schemas.microsoft.com/office/drawing/2014/main" id="{AE688E4C-F417-E575-CAAC-46E2048C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39" y="855430"/>
            <a:ext cx="3305317" cy="1925554"/>
          </a:xfrm>
          <a:prstGeom prst="rect">
            <a:avLst/>
          </a:prstGeom>
        </p:spPr>
      </p:pic>
      <p:pic>
        <p:nvPicPr>
          <p:cNvPr id="6" name="Immagine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3A445290-A7B3-FA43-6F5E-DBB341C7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987" y="2929268"/>
            <a:ext cx="2783223" cy="1621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29069" y="1365474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/>
              <a:t>INFLUENZE LETTERARIE</a:t>
            </a:r>
            <a:endParaRPr dirty="0"/>
          </a:p>
        </p:txBody>
      </p:sp>
      <p:sp>
        <p:nvSpPr>
          <p:cNvPr id="450" name="Google Shape;450;p67"/>
          <p:cNvSpPr txBox="1">
            <a:spLocks noGrp="1"/>
          </p:cNvSpPr>
          <p:nvPr>
            <p:ph type="subTitle" idx="1"/>
          </p:nvPr>
        </p:nvSpPr>
        <p:spPr>
          <a:xfrm>
            <a:off x="5174269" y="247070"/>
            <a:ext cx="3767328" cy="472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200" b="1" dirty="0"/>
              <a:t>Raymond Chandler - The Long Goodbye (0.705)</a:t>
            </a:r>
            <a:r>
              <a:rPr lang="it-IT" sz="1200" dirty="0"/>
              <a:t> Influenza hard-boiled dominante. Vocabolario condiviso: world, </a:t>
            </a:r>
            <a:r>
              <a:rPr lang="it-IT" sz="1200" dirty="0" err="1"/>
              <a:t>eyes</a:t>
            </a:r>
            <a:r>
              <a:rPr lang="it-IT" sz="1200" dirty="0"/>
              <a:t>, bar, drink, gun. Narratore disincantato, violenza urbana. Murakami usa lo stile noir per descrivere alienazione esistenziale, non crimine.</a:t>
            </a:r>
          </a:p>
          <a:p>
            <a:r>
              <a:rPr lang="it-IT" sz="1200" b="1" dirty="0"/>
              <a:t>George Orwell - 1984 (0.586)</a:t>
            </a:r>
            <a:r>
              <a:rPr lang="it-IT" sz="1200" dirty="0"/>
              <a:t> Affinità tematica, ma non linguistica. Potere pervasivo (Big Brother → Little People). Orwell usa lessico politico (party, </a:t>
            </a:r>
            <a:r>
              <a:rPr lang="it-IT" sz="1200" dirty="0" err="1"/>
              <a:t>ministry</a:t>
            </a:r>
            <a:r>
              <a:rPr lang="it-IT" sz="1200" dirty="0"/>
              <a:t>), Murakami usa lessico psicologico (</a:t>
            </a:r>
            <a:r>
              <a:rPr lang="it-IT" sz="1200" dirty="0" err="1"/>
              <a:t>feel</a:t>
            </a:r>
            <a:r>
              <a:rPr lang="it-IT" sz="1200" dirty="0"/>
              <a:t>, moment, love). Orwell descrive il sistema, Murakami l'effetto sull'individuo.</a:t>
            </a:r>
          </a:p>
          <a:p>
            <a:r>
              <a:rPr lang="it-IT" sz="1200" b="1" dirty="0"/>
              <a:t>Fitzgerald - The Great Gatsby (0.540):</a:t>
            </a:r>
            <a:r>
              <a:rPr lang="it-IT" sz="1200" dirty="0"/>
              <a:t> Nostalgia e amore irraggiungibile condivisi, ma Fitzgerald è barocco e glamour, Murakami è minimalista.</a:t>
            </a:r>
          </a:p>
          <a:p>
            <a:r>
              <a:rPr lang="it-IT" sz="1200" b="1" dirty="0" err="1"/>
              <a:t>Brautigan</a:t>
            </a:r>
            <a:r>
              <a:rPr lang="it-IT" sz="1200" b="1" dirty="0"/>
              <a:t> - Trout Fishing (0.371):</a:t>
            </a:r>
            <a:r>
              <a:rPr lang="it-IT" sz="1200" dirty="0"/>
              <a:t> Correlazione bassa nonostante l'influenza dichiarata. Murakami prende l'attitudine (ironia, frammentazione), non il lessico. Influenza concettuale, non linguistica.</a:t>
            </a:r>
          </a:p>
          <a:p>
            <a:pPr marL="0" lvl="0" indent="0">
              <a:buSzPts val="1100"/>
            </a:pPr>
            <a:endParaRPr sz="1300" dirty="0"/>
          </a:p>
        </p:txBody>
      </p:sp>
      <p:pic>
        <p:nvPicPr>
          <p:cNvPr id="3" name="Immagine 2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CD5CF4FD-27E3-1629-5467-ADDDB47D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4" y="1877874"/>
            <a:ext cx="4479310" cy="2374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THE LONG GOODBYE</a:t>
            </a:r>
            <a:endParaRPr dirty="0"/>
          </a:p>
        </p:txBody>
      </p:sp>
      <p:sp>
        <p:nvSpPr>
          <p:cNvPr id="380" name="Google Shape;380;p6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621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dirty="0">
                <a:solidFill>
                  <a:schemeClr val="lt1"/>
                </a:solidFill>
              </a:rPr>
              <a:t>La correlazione più alta tra Murakami e un artista a cui si è ispirato è di 0.705 con Raymond Chandler.</a:t>
            </a:r>
          </a:p>
          <a:p>
            <a:pPr marL="0" lvl="0" indent="0">
              <a:buSzPts val="1100"/>
              <a:buNone/>
            </a:pPr>
            <a:r>
              <a:rPr lang="it-IT" dirty="0">
                <a:solidFill>
                  <a:schemeClr val="lt1"/>
                </a:solidFill>
              </a:rPr>
              <a:t>Murakami è uno scrittore hard-boiled e infatti l'influenza chandleriana è espressa per l'intera opera: </a:t>
            </a:r>
          </a:p>
          <a:p>
            <a:pPr marL="0" lvl="0" indent="0">
              <a:buSzPts val="1100"/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0" lvl="0" indent="0">
              <a:buSzPts val="1100"/>
              <a:buNone/>
            </a:pPr>
            <a:r>
              <a:rPr lang="en" dirty="0">
                <a:solidFill>
                  <a:schemeClr val="bg1"/>
                </a:solidFill>
              </a:rPr>
              <a:t>●</a:t>
            </a:r>
            <a:r>
              <a:rPr lang="en" dirty="0"/>
              <a:t> </a:t>
            </a:r>
            <a:r>
              <a:rPr lang="it-IT" dirty="0">
                <a:solidFill>
                  <a:schemeClr val="lt1"/>
                </a:solidFill>
              </a:rPr>
              <a:t>Narratore in prima persona solitario e disincantato </a:t>
            </a: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r>
              <a:rPr lang="en" dirty="0">
                <a:solidFill>
                  <a:schemeClr val="bg1"/>
                </a:solidFill>
              </a:rPr>
              <a:t>●</a:t>
            </a:r>
            <a:r>
              <a:rPr lang="en" dirty="0"/>
              <a:t> </a:t>
            </a:r>
            <a:r>
              <a:rPr lang="it-IT" dirty="0">
                <a:solidFill>
                  <a:schemeClr val="lt1"/>
                </a:solidFill>
              </a:rPr>
              <a:t>Ambientazioni urbane notturne </a:t>
            </a: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r>
              <a:rPr lang="en" dirty="0">
                <a:solidFill>
                  <a:schemeClr val="bg1"/>
                </a:solidFill>
              </a:rPr>
              <a:t>●</a:t>
            </a:r>
            <a:r>
              <a:rPr lang="en" dirty="0"/>
              <a:t> </a:t>
            </a:r>
            <a:r>
              <a:rPr lang="it-IT" dirty="0">
                <a:solidFill>
                  <a:schemeClr val="lt1"/>
                </a:solidFill>
              </a:rPr>
              <a:t>Dialoghi asciutti, essenziali </a:t>
            </a: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0" lvl="0" indent="0">
              <a:buSzPts val="1100"/>
              <a:buNone/>
            </a:pPr>
            <a:r>
              <a:rPr lang="en" dirty="0">
                <a:solidFill>
                  <a:schemeClr val="bg1"/>
                </a:solidFill>
              </a:rPr>
              <a:t>●</a:t>
            </a:r>
            <a:r>
              <a:rPr lang="en" dirty="0"/>
              <a:t> </a:t>
            </a:r>
            <a:r>
              <a:rPr lang="it-IT" dirty="0">
                <a:solidFill>
                  <a:schemeClr val="lt1"/>
                </a:solidFill>
              </a:rPr>
              <a:t>Violenza descritta senza moralismo </a:t>
            </a: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r>
              <a:rPr lang="it-IT" b="1" dirty="0">
                <a:solidFill>
                  <a:schemeClr val="lt1"/>
                </a:solidFill>
              </a:rPr>
              <a:t>Parole condivise chiave</a:t>
            </a:r>
            <a:r>
              <a:rPr lang="it-IT" dirty="0">
                <a:solidFill>
                  <a:schemeClr val="lt1"/>
                </a:solidFill>
              </a:rPr>
              <a:t>: world, </a:t>
            </a:r>
            <a:r>
              <a:rPr lang="it-IT" dirty="0" err="1">
                <a:solidFill>
                  <a:schemeClr val="lt1"/>
                </a:solidFill>
              </a:rPr>
              <a:t>eyes</a:t>
            </a:r>
            <a:r>
              <a:rPr lang="it-IT" dirty="0">
                <a:solidFill>
                  <a:schemeClr val="lt1"/>
                </a:solidFill>
              </a:rPr>
              <a:t>, </a:t>
            </a:r>
            <a:r>
              <a:rPr lang="it-IT" dirty="0" err="1">
                <a:solidFill>
                  <a:schemeClr val="lt1"/>
                </a:solidFill>
              </a:rPr>
              <a:t>looked</a:t>
            </a:r>
            <a:r>
              <a:rPr lang="it-IT" dirty="0">
                <a:solidFill>
                  <a:schemeClr val="lt1"/>
                </a:solidFill>
              </a:rPr>
              <a:t>, hand</a:t>
            </a:r>
          </a:p>
          <a:p>
            <a:pPr marL="0" lvl="0" indent="0">
              <a:buSzPts val="1100"/>
              <a:buNone/>
            </a:pPr>
            <a:endParaRPr lang="it-IT" dirty="0">
              <a:solidFill>
                <a:schemeClr val="lt1"/>
              </a:solidFill>
            </a:endParaRPr>
          </a:p>
          <a:p>
            <a:pPr marL="0" lvl="0" indent="0">
              <a:buSzPts val="1100"/>
              <a:buNone/>
            </a:pPr>
            <a:r>
              <a:rPr lang="it-IT" b="1" dirty="0">
                <a:solidFill>
                  <a:schemeClr val="lt1"/>
                </a:solidFill>
              </a:rPr>
              <a:t>Dance </a:t>
            </a:r>
            <a:r>
              <a:rPr lang="it-IT" b="1" dirty="0" err="1">
                <a:solidFill>
                  <a:schemeClr val="lt1"/>
                </a:solidFill>
              </a:rPr>
              <a:t>Dance</a:t>
            </a:r>
            <a:r>
              <a:rPr lang="it-IT" b="1" dirty="0">
                <a:solidFill>
                  <a:schemeClr val="lt1"/>
                </a:solidFill>
              </a:rPr>
              <a:t> </a:t>
            </a:r>
            <a:r>
              <a:rPr lang="it-IT" b="1" dirty="0" err="1">
                <a:solidFill>
                  <a:schemeClr val="lt1"/>
                </a:solidFill>
              </a:rPr>
              <a:t>Dance</a:t>
            </a:r>
            <a:r>
              <a:rPr lang="it-IT" b="1" dirty="0">
                <a:solidFill>
                  <a:schemeClr val="lt1"/>
                </a:solidFill>
              </a:rPr>
              <a:t> </a:t>
            </a:r>
            <a:r>
              <a:rPr lang="it-IT" dirty="0">
                <a:solidFill>
                  <a:schemeClr val="lt1"/>
                </a:solidFill>
              </a:rPr>
              <a:t>è il </a:t>
            </a:r>
            <a:r>
              <a:rPr lang="it-IT" dirty="0" err="1">
                <a:solidFill>
                  <a:schemeClr val="lt1"/>
                </a:solidFill>
              </a:rPr>
              <a:t>ibro</a:t>
            </a:r>
            <a:r>
              <a:rPr lang="it-IT" dirty="0">
                <a:solidFill>
                  <a:schemeClr val="lt1"/>
                </a:solidFill>
              </a:rPr>
              <a:t> con correlazione più alta confrontata con il libro The Long Goodbye ((0.723).</a:t>
            </a:r>
          </a:p>
          <a:p>
            <a:pPr marL="0" lvl="0" indent="0">
              <a:buSzPts val="1100"/>
              <a:buNone/>
            </a:pPr>
            <a:r>
              <a:rPr lang="it-IT" dirty="0">
                <a:solidFill>
                  <a:schemeClr val="lt1"/>
                </a:solidFill>
              </a:rPr>
              <a:t>Il libro è infatti caratterizzato da un protagonista senza nome, un investigazione informale, l’hotel come spazio liminale e da violenza e corruzione. </a:t>
            </a:r>
          </a:p>
          <a:p>
            <a:pPr marL="0" lvl="0" indent="0">
              <a:buSzPts val="1100"/>
              <a:buNone/>
            </a:pPr>
            <a:r>
              <a:rPr lang="it-IT" dirty="0">
                <a:solidFill>
                  <a:schemeClr val="lt1"/>
                </a:solidFill>
              </a:rPr>
              <a:t>Chandler descrive il funzionamento del potere. Murakami descrive l'effetto del potere sull'individuo. </a:t>
            </a:r>
          </a:p>
          <a:p>
            <a:pPr marL="0" lvl="0" indent="0">
              <a:buSzPts val="1100"/>
              <a:buNone/>
            </a:pPr>
            <a:r>
              <a:rPr lang="it-IT" dirty="0">
                <a:solidFill>
                  <a:schemeClr val="lt1"/>
                </a:solidFill>
              </a:rPr>
              <a:t>Stile noir per raccontare disillusione e alienazione attraverso surrealismo e malinconia.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dirty="0">
                <a:solidFill>
                  <a:schemeClr val="lt1"/>
                </a:solidFill>
              </a:rPr>
              <a:t>A slide structure based on a business XL plan, which you can easily adapt to your needs. For more</a:t>
            </a:r>
          </a:p>
          <a:p>
            <a:pPr marL="158750" lvl="0" indent="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F8A39929-E4EF-FE0E-AEE6-9CA426AF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37717"/>
            <a:ext cx="3858725" cy="2045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/>
        </p:nvSpPr>
        <p:spPr>
          <a:xfrm>
            <a:off x="-46550" y="-54300"/>
            <a:ext cx="1392600" cy="528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title"/>
          </p:nvPr>
        </p:nvSpPr>
        <p:spPr>
          <a:xfrm rot="-5400000">
            <a:off x="-1585375" y="2301450"/>
            <a:ext cx="528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EVOLUZIONE TEMPORALE</a:t>
            </a:r>
            <a:endParaRPr dirty="0"/>
          </a:p>
        </p:txBody>
      </p:sp>
      <p:sp>
        <p:nvSpPr>
          <p:cNvPr id="411" name="Google Shape;411;p63"/>
          <p:cNvSpPr txBox="1">
            <a:spLocks noGrp="1"/>
          </p:cNvSpPr>
          <p:nvPr>
            <p:ph type="title" idx="2"/>
          </p:nvPr>
        </p:nvSpPr>
        <p:spPr>
          <a:xfrm>
            <a:off x="1445025" y="554350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(1979 – 1985)</a:t>
            </a:r>
            <a:endParaRPr dirty="0"/>
          </a:p>
        </p:txBody>
      </p:sp>
      <p:sp>
        <p:nvSpPr>
          <p:cNvPr id="412" name="Google Shape;412;p63"/>
          <p:cNvSpPr txBox="1">
            <a:spLocks noGrp="1"/>
          </p:cNvSpPr>
          <p:nvPr>
            <p:ph type="subTitle" idx="1"/>
          </p:nvPr>
        </p:nvSpPr>
        <p:spPr>
          <a:xfrm>
            <a:off x="1490410" y="932055"/>
            <a:ext cx="2248029" cy="1287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100" dirty="0"/>
              <a:t>Trilogia iniziale: </a:t>
            </a:r>
            <a:r>
              <a:rPr lang="it-IT" sz="1100" dirty="0" err="1"/>
              <a:t>Hear</a:t>
            </a:r>
            <a:r>
              <a:rPr lang="it-IT" sz="1100" dirty="0"/>
              <a:t> the Wind </a:t>
            </a:r>
            <a:r>
              <a:rPr lang="it-IT" sz="1100" dirty="0" err="1"/>
              <a:t>Sing</a:t>
            </a:r>
            <a:r>
              <a:rPr lang="it-IT" sz="1100" dirty="0"/>
              <a:t>, Pinball, A Wild </a:t>
            </a:r>
            <a:r>
              <a:rPr lang="it-IT" sz="1100" dirty="0" err="1"/>
              <a:t>Sheep</a:t>
            </a:r>
            <a:r>
              <a:rPr lang="it-IT" sz="1100" dirty="0"/>
              <a:t> Chase. Le correlazioni sono moderate. Si nota la sperimentazione e l’influenza beat e minimalismo americano.</a:t>
            </a:r>
          </a:p>
          <a:p>
            <a:pPr marL="0" lvl="0" indent="0">
              <a:buSzPts val="1100"/>
            </a:pPr>
            <a:endParaRPr sz="1100" dirty="0"/>
          </a:p>
        </p:txBody>
      </p:sp>
      <p:sp>
        <p:nvSpPr>
          <p:cNvPr id="413" name="Google Shape;413;p63"/>
          <p:cNvSpPr txBox="1">
            <a:spLocks noGrp="1"/>
          </p:cNvSpPr>
          <p:nvPr>
            <p:ph type="title" idx="3"/>
          </p:nvPr>
        </p:nvSpPr>
        <p:spPr>
          <a:xfrm>
            <a:off x="3977775" y="554350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(1985 – 1995)</a:t>
            </a:r>
            <a:endParaRPr dirty="0"/>
          </a:p>
        </p:txBody>
      </p:sp>
      <p:sp>
        <p:nvSpPr>
          <p:cNvPr id="414" name="Google Shape;414;p63"/>
          <p:cNvSpPr txBox="1">
            <a:spLocks noGrp="1"/>
          </p:cNvSpPr>
          <p:nvPr>
            <p:ph type="subTitle" idx="4"/>
          </p:nvPr>
        </p:nvSpPr>
        <p:spPr>
          <a:xfrm>
            <a:off x="3977775" y="927893"/>
            <a:ext cx="2006250" cy="137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sz="1100" dirty="0"/>
              <a:t>Hard </a:t>
            </a:r>
            <a:r>
              <a:rPr lang="it-IT" sz="1100" dirty="0" err="1"/>
              <a:t>Boiled</a:t>
            </a:r>
            <a:r>
              <a:rPr lang="it-IT" sz="1100" dirty="0"/>
              <a:t> </a:t>
            </a:r>
          </a:p>
          <a:p>
            <a:pPr marL="0" indent="0">
              <a:buSzPts val="1100"/>
            </a:pPr>
            <a:r>
              <a:rPr lang="it-IT" sz="1100" dirty="0" err="1"/>
              <a:t>Wonderland</a:t>
            </a:r>
            <a:r>
              <a:rPr lang="it-IT" sz="1100" dirty="0"/>
              <a:t>, </a:t>
            </a:r>
            <a:r>
              <a:rPr lang="it-IT" sz="1100" dirty="0" err="1"/>
              <a:t>Norwegian</a:t>
            </a:r>
            <a:r>
              <a:rPr lang="it-IT" sz="1100" dirty="0"/>
              <a:t> Wood, Dance </a:t>
            </a:r>
            <a:r>
              <a:rPr lang="it-IT" sz="1100" dirty="0" err="1"/>
              <a:t>Dance</a:t>
            </a:r>
            <a:r>
              <a:rPr lang="it-IT" sz="1100" dirty="0"/>
              <a:t> </a:t>
            </a:r>
            <a:r>
              <a:rPr lang="it-IT" sz="1100" dirty="0" err="1"/>
              <a:t>Dance</a:t>
            </a:r>
            <a:r>
              <a:rPr lang="it-IT" sz="1100" dirty="0"/>
              <a:t>, South of the </a:t>
            </a:r>
            <a:r>
              <a:rPr lang="it-IT" sz="1100" dirty="0" err="1"/>
              <a:t>Border</a:t>
            </a:r>
            <a:r>
              <a:rPr lang="it-IT" sz="1100" dirty="0"/>
              <a:t>. Il vocabolario si stabilizza e i temi esistenziali emergono.</a:t>
            </a:r>
          </a:p>
          <a:p>
            <a:pPr marL="0" lvl="0" indent="0">
              <a:buSzPts val="1100"/>
            </a:pPr>
            <a:endParaRPr sz="1100" dirty="0"/>
          </a:p>
        </p:txBody>
      </p:sp>
      <p:sp>
        <p:nvSpPr>
          <p:cNvPr id="415" name="Google Shape;415;p63"/>
          <p:cNvSpPr txBox="1">
            <a:spLocks noGrp="1"/>
          </p:cNvSpPr>
          <p:nvPr>
            <p:ph type="title" idx="5"/>
          </p:nvPr>
        </p:nvSpPr>
        <p:spPr>
          <a:xfrm>
            <a:off x="1581230" y="2744537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(1995 – 2005)</a:t>
            </a:r>
            <a:endParaRPr dirty="0"/>
          </a:p>
        </p:txBody>
      </p:sp>
      <p:sp>
        <p:nvSpPr>
          <p:cNvPr id="416" name="Google Shape;416;p63"/>
          <p:cNvSpPr txBox="1">
            <a:spLocks noGrp="1"/>
          </p:cNvSpPr>
          <p:nvPr>
            <p:ph type="title" idx="7"/>
          </p:nvPr>
        </p:nvSpPr>
        <p:spPr>
          <a:xfrm>
            <a:off x="3977775" y="2719075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(2005 - 2023)</a:t>
            </a:r>
            <a:endParaRPr dirty="0"/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9"/>
          </p:nvPr>
        </p:nvSpPr>
        <p:spPr>
          <a:xfrm>
            <a:off x="2160000" y="186550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63"/>
          <p:cNvSpPr txBox="1">
            <a:spLocks noGrp="1"/>
          </p:cNvSpPr>
          <p:nvPr>
            <p:ph type="title" idx="13"/>
          </p:nvPr>
        </p:nvSpPr>
        <p:spPr>
          <a:xfrm>
            <a:off x="4581900" y="186550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14"/>
          </p:nvPr>
        </p:nvSpPr>
        <p:spPr>
          <a:xfrm>
            <a:off x="2288324" y="2444942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" name="Google Shape;420;p63"/>
          <p:cNvSpPr txBox="1">
            <a:spLocks noGrp="1"/>
          </p:cNvSpPr>
          <p:nvPr>
            <p:ph type="title" idx="15"/>
          </p:nvPr>
        </p:nvSpPr>
        <p:spPr>
          <a:xfrm>
            <a:off x="4710225" y="244881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1" name="Google Shape;421;p63"/>
          <p:cNvSpPr txBox="1">
            <a:spLocks noGrp="1"/>
          </p:cNvSpPr>
          <p:nvPr>
            <p:ph type="subTitle" idx="6"/>
          </p:nvPr>
        </p:nvSpPr>
        <p:spPr>
          <a:xfrm>
            <a:off x="1625997" y="3053237"/>
            <a:ext cx="1895400" cy="1723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sz="1100" dirty="0"/>
              <a:t>The Wind-Up Bird, Sputnik </a:t>
            </a:r>
            <a:r>
              <a:rPr lang="it-IT" sz="1100" dirty="0" err="1"/>
              <a:t>Sweetheart</a:t>
            </a:r>
            <a:r>
              <a:rPr lang="it-IT" sz="1100" dirty="0"/>
              <a:t>, Kafka on the </a:t>
            </a:r>
            <a:r>
              <a:rPr lang="it-IT" sz="1100" dirty="0" err="1"/>
              <a:t>Shore</a:t>
            </a:r>
            <a:r>
              <a:rPr lang="it-IT" sz="1100" dirty="0"/>
              <a:t> sono opere di massima complessità narrativa. Rappresenta l’equilibrio tra sperimentazione e formula riconoscibile.</a:t>
            </a:r>
          </a:p>
          <a:p>
            <a:pPr marL="0" lvl="0" indent="0">
              <a:buSzPts val="1100"/>
            </a:pPr>
            <a:endParaRPr sz="1100" dirty="0"/>
          </a:p>
        </p:txBody>
      </p:sp>
      <p:sp>
        <p:nvSpPr>
          <p:cNvPr id="422" name="Google Shape;422;p63"/>
          <p:cNvSpPr txBox="1">
            <a:spLocks noGrp="1"/>
          </p:cNvSpPr>
          <p:nvPr>
            <p:ph type="subTitle" idx="8"/>
          </p:nvPr>
        </p:nvSpPr>
        <p:spPr>
          <a:xfrm>
            <a:off x="4088625" y="3027775"/>
            <a:ext cx="1895400" cy="174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sz="1100" dirty="0"/>
              <a:t>After Dark, 1Q84, </a:t>
            </a:r>
            <a:r>
              <a:rPr lang="it-IT" sz="1100" dirty="0" err="1"/>
              <a:t>Colorless</a:t>
            </a:r>
            <a:r>
              <a:rPr lang="it-IT" sz="1100" dirty="0"/>
              <a:t> </a:t>
            </a:r>
            <a:r>
              <a:rPr lang="it-IT" sz="1100" dirty="0" err="1"/>
              <a:t>Tsukuru</a:t>
            </a:r>
            <a:r>
              <a:rPr lang="it-IT" sz="1100" dirty="0"/>
              <a:t>, Killing Commendatore, The City Correlazioni altissime tra libri consecutivi (0.75-0.85). Murakami diventa sempre più simile a se stesso cristallizzando lo stile</a:t>
            </a:r>
          </a:p>
          <a:p>
            <a:pPr marL="0" lvl="0" indent="0">
              <a:buSzPts val="1100"/>
            </a:pP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 idx="4294967295"/>
          </p:nvPr>
        </p:nvSpPr>
        <p:spPr>
          <a:xfrm>
            <a:off x="640350" y="571500"/>
            <a:ext cx="78633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100"/>
            </a:pPr>
            <a:r>
              <a:rPr lang="it-IT" dirty="0">
                <a:solidFill>
                  <a:schemeClr val="lt1"/>
                </a:solidFill>
              </a:rPr>
              <a:t>I BESTSELLER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7" name="Google Shape;437;p65"/>
          <p:cNvSpPr txBox="1">
            <a:spLocks noGrp="1"/>
          </p:cNvSpPr>
          <p:nvPr>
            <p:ph type="subTitle" idx="1"/>
          </p:nvPr>
        </p:nvSpPr>
        <p:spPr>
          <a:xfrm>
            <a:off x="1036320" y="1488794"/>
            <a:ext cx="6803136" cy="171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 err="1"/>
              <a:t>Norwegian</a:t>
            </a:r>
            <a:r>
              <a:rPr lang="it-IT" b="1" dirty="0"/>
              <a:t> Wood, 1Q84, Kafka on the </a:t>
            </a:r>
            <a:r>
              <a:rPr lang="it-IT" b="1" dirty="0" err="1"/>
              <a:t>Shore</a:t>
            </a:r>
            <a:r>
              <a:rPr lang="it-IT" dirty="0"/>
              <a:t> : correlazione media </a:t>
            </a:r>
            <a:r>
              <a:rPr lang="it-IT" b="1" dirty="0"/>
              <a:t>0.726</a:t>
            </a:r>
            <a:endParaRPr lang="it-IT" dirty="0"/>
          </a:p>
          <a:p>
            <a:r>
              <a:rPr lang="it-IT" dirty="0"/>
              <a:t>Questi romanzi utilizzano nel modo più puro il </a:t>
            </a:r>
            <a:r>
              <a:rPr lang="it-IT" b="1" dirty="0"/>
              <a:t>vocabolario esistenziale standard</a:t>
            </a:r>
            <a:r>
              <a:rPr lang="it-IT" dirty="0"/>
              <a:t> di Murakami (time, people, </a:t>
            </a:r>
            <a:r>
              <a:rPr lang="it-IT" dirty="0" err="1"/>
              <a:t>eyes</a:t>
            </a:r>
            <a:r>
              <a:rPr lang="it-IT" dirty="0"/>
              <a:t>, world, life). </a:t>
            </a:r>
          </a:p>
          <a:p>
            <a:r>
              <a:rPr lang="it-IT" dirty="0"/>
              <a:t>Non sono anomalie, ma il punto di equilibrio ideale tra stile, temi riconoscibili e aspettative del lettore.</a:t>
            </a:r>
          </a:p>
          <a:p>
            <a:r>
              <a:rPr lang="it-IT" dirty="0"/>
              <a:t>Come evidenziano i numeri, I lettori amano Murakami </a:t>
            </a:r>
          </a:p>
          <a:p>
            <a:r>
              <a:rPr lang="it-IT" dirty="0"/>
              <a:t>proprio per questi temi e questa narrativa. </a:t>
            </a:r>
          </a:p>
        </p:txBody>
      </p:sp>
      <p:pic>
        <p:nvPicPr>
          <p:cNvPr id="6" name="Immagine 5" descr="Immagine che contiene testo, Carattere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71BBF80-954A-5B0F-3AD5-313A6A6A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40" t="22025" r="25327" b="28201"/>
          <a:stretch>
            <a:fillRect/>
          </a:stretch>
        </p:blipFill>
        <p:spPr>
          <a:xfrm>
            <a:off x="3202230" y="3402082"/>
            <a:ext cx="2668214" cy="1496932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grafica">
            <a:extLst>
              <a:ext uri="{FF2B5EF4-FFF2-40B4-BE49-F238E27FC236}">
                <a16:creationId xmlns:a16="http://schemas.microsoft.com/office/drawing/2014/main" id="{2F64601F-1066-EF6F-E341-5821BFF1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34" t="22752" r="27833" b="27474"/>
          <a:stretch>
            <a:fillRect/>
          </a:stretch>
        </p:blipFill>
        <p:spPr>
          <a:xfrm>
            <a:off x="268224" y="3402083"/>
            <a:ext cx="2668211" cy="1496931"/>
          </a:xfrm>
          <a:prstGeom prst="rect">
            <a:avLst/>
          </a:prstGeom>
        </p:spPr>
      </p:pic>
      <p:pic>
        <p:nvPicPr>
          <p:cNvPr id="12" name="Immagine 11" descr="Immagine che contiene testo, Carattere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F608B739-36D3-0F83-522D-27D5FE4F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48" t="22389" r="25520" b="27837"/>
          <a:stretch>
            <a:fillRect/>
          </a:stretch>
        </p:blipFill>
        <p:spPr>
          <a:xfrm>
            <a:off x="6136239" y="3402081"/>
            <a:ext cx="2668214" cy="1496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>
            <a:spLocks noGrp="1"/>
          </p:cNvSpPr>
          <p:nvPr>
            <p:ph type="subTitle" idx="1"/>
          </p:nvPr>
        </p:nvSpPr>
        <p:spPr>
          <a:xfrm>
            <a:off x="96644" y="647430"/>
            <a:ext cx="8950712" cy="2987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300" dirty="0"/>
              <a:t>L’analisi computazionale dei romanzi di Haruki Murakami mostra come le sue opere non si sviluppano </a:t>
            </a:r>
            <a:r>
              <a:rPr lang="it-IT" sz="1300" b="1" dirty="0"/>
              <a:t>per variazioni coerenti di uno stesso universo linguistico ed emotivo</a:t>
            </a:r>
            <a:r>
              <a:rPr lang="it-IT" sz="1300" dirty="0"/>
              <a:t>. </a:t>
            </a:r>
          </a:p>
          <a:p>
            <a:pPr marL="0" lvl="0" indent="0"/>
            <a:r>
              <a:rPr lang="it-IT" sz="1300" dirty="0"/>
              <a:t>Libro dopo libro, Murakami riscrive lo stesso spazio esistenziale dominato da  individui solitari, immersi in un tempo instabile, che cercano connessioni fragili in un mondo semplice e quotidiano.</a:t>
            </a:r>
          </a:p>
          <a:p>
            <a:pPr marL="0" lvl="0" indent="0"/>
            <a:r>
              <a:rPr lang="it-IT" sz="1300" dirty="0"/>
              <a:t> </a:t>
            </a:r>
            <a:r>
              <a:rPr lang="it-IT" sz="1300" b="1" dirty="0"/>
              <a:t>Il cuore della sua scrittura</a:t>
            </a:r>
            <a:r>
              <a:rPr lang="it-IT" sz="1300" dirty="0"/>
              <a:t> si fonda su pochi elementi costanti, </a:t>
            </a:r>
            <a:r>
              <a:rPr lang="it-IT" sz="1300" b="1" dirty="0"/>
              <a:t>il tempo </a:t>
            </a:r>
            <a:r>
              <a:rPr lang="it-IT" sz="1300" dirty="0"/>
              <a:t>come asse centrale (non cronologico, ma esistenziale</a:t>
            </a:r>
            <a:r>
              <a:rPr lang="it-IT" sz="1300" b="1" dirty="0"/>
              <a:t>), un vocabolario percettivo e corporeo</a:t>
            </a:r>
            <a:r>
              <a:rPr lang="it-IT" sz="1300" dirty="0"/>
              <a:t> che privilegia lo sguardo e l’attesa, </a:t>
            </a:r>
            <a:r>
              <a:rPr lang="it-IT" sz="1300" b="1" dirty="0"/>
              <a:t>una rete semantica small-world </a:t>
            </a:r>
            <a:r>
              <a:rPr lang="it-IT" sz="1300" dirty="0"/>
              <a:t>dominata da pochi hub universali, e soprattutto un </a:t>
            </a:r>
            <a:r>
              <a:rPr lang="it-IT" sz="1300" b="1" dirty="0"/>
              <a:t>equilibrio emotivo neutro-triste</a:t>
            </a:r>
            <a:r>
              <a:rPr lang="it-IT" sz="1300" dirty="0"/>
              <a:t>, in cui la gioia non è mai piena, ma sempre attenuata, sospesa, sul punto di svanire. </a:t>
            </a:r>
          </a:p>
          <a:p>
            <a:pPr marL="0" lvl="0" indent="0"/>
            <a:r>
              <a:rPr lang="it-IT" sz="1300" dirty="0"/>
              <a:t>Entrare in Murakami significa abitare sempre la stessa dimensione, dove le storie ti guidano lentamente a guardare oltre la fatalità della vita e ad accettare la realtà dell'esistenza per quella che è, sfuggente, fragile e </a:t>
            </a:r>
            <a:r>
              <a:rPr lang="it-IT" sz="1300" b="1" dirty="0"/>
              <a:t>profondamente umana</a:t>
            </a:r>
            <a:r>
              <a:rPr lang="it-IT" sz="1300" dirty="0"/>
              <a:t>.</a:t>
            </a:r>
          </a:p>
        </p:txBody>
      </p:sp>
      <p:sp>
        <p:nvSpPr>
          <p:cNvPr id="11" name="Google Shape;379;p61">
            <a:extLst>
              <a:ext uri="{FF2B5EF4-FFF2-40B4-BE49-F238E27FC236}">
                <a16:creationId xmlns:a16="http://schemas.microsoft.com/office/drawing/2014/main" id="{F2084A51-737F-EFA3-1862-85F37CB859BE}"/>
              </a:ext>
            </a:extLst>
          </p:cNvPr>
          <p:cNvSpPr txBox="1">
            <a:spLocks/>
          </p:cNvSpPr>
          <p:nvPr/>
        </p:nvSpPr>
        <p:spPr>
          <a:xfrm>
            <a:off x="713250" y="13420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"/>
              <a:buNone/>
              <a:defRPr sz="1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 sz="2800" dirty="0"/>
              <a:t>DENTRO LA DIMENSIONE MURAKAMI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>
            <a:spLocks noGrp="1"/>
          </p:cNvSpPr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/>
              <a:t>OBIETTIVI DELL'ANALISI</a:t>
            </a:r>
            <a:endParaRPr dirty="0"/>
          </a:p>
        </p:txBody>
      </p:sp>
      <p:sp>
        <p:nvSpPr>
          <p:cNvPr id="489" name="Google Shape;489;p71"/>
          <p:cNvSpPr txBox="1"/>
          <p:nvPr/>
        </p:nvSpPr>
        <p:spPr>
          <a:xfrm>
            <a:off x="624880" y="1345806"/>
            <a:ext cx="1455348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1979 - 1995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71"/>
          <p:cNvSpPr txBox="1"/>
          <p:nvPr/>
        </p:nvSpPr>
        <p:spPr>
          <a:xfrm>
            <a:off x="141250" y="1654506"/>
            <a:ext cx="2773050" cy="24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1979: Hear the Wind Sing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1980: Pinball, 1973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1982: A Wild Sheep Chase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1985: Hard Boiled Wonderland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1987: Norwegian Wood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1988: Dance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Dance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Dance</a:t>
            </a: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1992: South of the Border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1995: The Wind-Up Bird Chronicle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71"/>
          <p:cNvSpPr txBox="1"/>
          <p:nvPr/>
        </p:nvSpPr>
        <p:spPr>
          <a:xfrm>
            <a:off x="6386549" y="1345806"/>
            <a:ext cx="211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1999- 2023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4" name="Google Shape;494;p71"/>
          <p:cNvSpPr txBox="1"/>
          <p:nvPr/>
        </p:nvSpPr>
        <p:spPr>
          <a:xfrm>
            <a:off x="6334010" y="1735262"/>
            <a:ext cx="2951470" cy="249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1999: Sputnik Sweetheart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2002: Kafka on the Shore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2004: After Dark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2009-2010: 1Q84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2013: Colorless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Tsukuru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Tazaki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2017: Killing Commendatore 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2023: The City and Its Uncertain Walls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71"/>
          <p:cNvSpPr txBox="1"/>
          <p:nvPr/>
        </p:nvSpPr>
        <p:spPr>
          <a:xfrm>
            <a:off x="2563858" y="1383806"/>
            <a:ext cx="3770152" cy="23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b="1" dirty="0">
                <a:solidFill>
                  <a:schemeClr val="tx2"/>
                </a:solidFill>
                <a:latin typeface="Montserrat" panose="020F0502020204030204" pitchFamily="2" charset="0"/>
                <a:ea typeface="Montserrat"/>
                <a:cs typeface="Montserrat"/>
                <a:sym typeface="Montserrat"/>
              </a:rPr>
              <a:t>L’obiettivo</a:t>
            </a:r>
            <a:r>
              <a:rPr lang="it-IT" dirty="0">
                <a:solidFill>
                  <a:schemeClr val="tx2"/>
                </a:solidFill>
                <a:latin typeface="Montserrat" panose="020F0502020204030204" pitchFamily="2" charset="0"/>
                <a:ea typeface="Montserrat"/>
                <a:cs typeface="Montserrat"/>
                <a:sym typeface="Montserrat"/>
              </a:rPr>
              <a:t> di questa analisi è quello di  </a:t>
            </a:r>
            <a:r>
              <a:rPr lang="it-IT" dirty="0">
                <a:solidFill>
                  <a:schemeClr val="tx2"/>
                </a:solidFill>
                <a:latin typeface="Montserrat" panose="020F0502020204030204" pitchFamily="2" charset="0"/>
              </a:rPr>
              <a:t>Individuare il mondo narrativo rappresentato da Haruki Murakami attraverso i suoi celebri 15 romanzi.</a:t>
            </a:r>
          </a:p>
          <a:p>
            <a:pPr lvl="0" algn="ctr"/>
            <a:r>
              <a:rPr lang="it-IT" dirty="0">
                <a:solidFill>
                  <a:schemeClr val="tx2"/>
                </a:solidFill>
                <a:latin typeface="Montserrat" panose="020F0502020204030204" pitchFamily="2" charset="0"/>
              </a:rPr>
              <a:t> Per fare ciò, andremo  ad esplorare la sua dimensione linguistica caratterizzata da cinismo e accettazione della vita, </a:t>
            </a:r>
            <a:r>
              <a:rPr lang="it-IT" b="1" dirty="0">
                <a:solidFill>
                  <a:schemeClr val="tx2"/>
                </a:solidFill>
                <a:latin typeface="Montserrat" panose="020F0502020204030204" pitchFamily="2" charset="0"/>
              </a:rPr>
              <a:t>in bilico tra sogno e realtà, alla scoperta dell'esistenza umana.</a:t>
            </a:r>
            <a:endParaRPr lang="it-IT" dirty="0">
              <a:solidFill>
                <a:schemeClr val="tx2"/>
              </a:solidFill>
              <a:latin typeface="Montserrat" panose="020F05020202040302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  <p:bldP spid="494" grpId="0"/>
      <p:bldP spid="4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PER L’ATTENZIONE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85"/>
          <p:cNvGrpSpPr/>
          <p:nvPr/>
        </p:nvGrpSpPr>
        <p:grpSpPr>
          <a:xfrm>
            <a:off x="6497468" y="1670246"/>
            <a:ext cx="782114" cy="1612956"/>
            <a:chOff x="910286" y="2344350"/>
            <a:chExt cx="782114" cy="1599044"/>
          </a:xfrm>
        </p:grpSpPr>
        <p:sp>
          <p:nvSpPr>
            <p:cNvPr id="711" name="Google Shape;711;p85"/>
            <p:cNvSpPr/>
            <p:nvPr/>
          </p:nvSpPr>
          <p:spPr>
            <a:xfrm>
              <a:off x="910300" y="2344350"/>
              <a:ext cx="782100" cy="1598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5"/>
            <p:cNvSpPr/>
            <p:nvPr/>
          </p:nvSpPr>
          <p:spPr>
            <a:xfrm>
              <a:off x="910286" y="2637794"/>
              <a:ext cx="782100" cy="130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85"/>
          <p:cNvGrpSpPr/>
          <p:nvPr/>
        </p:nvGrpSpPr>
        <p:grpSpPr>
          <a:xfrm>
            <a:off x="7621238" y="1657996"/>
            <a:ext cx="782102" cy="1612676"/>
            <a:chOff x="910298" y="2344350"/>
            <a:chExt cx="782102" cy="1598766"/>
          </a:xfrm>
        </p:grpSpPr>
        <p:sp>
          <p:nvSpPr>
            <p:cNvPr id="714" name="Google Shape;714;p85"/>
            <p:cNvSpPr/>
            <p:nvPr/>
          </p:nvSpPr>
          <p:spPr>
            <a:xfrm>
              <a:off x="910300" y="2344350"/>
              <a:ext cx="782100" cy="1598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5"/>
            <p:cNvSpPr/>
            <p:nvPr/>
          </p:nvSpPr>
          <p:spPr>
            <a:xfrm>
              <a:off x="910298" y="3452016"/>
              <a:ext cx="7821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85"/>
          <p:cNvSpPr txBox="1"/>
          <p:nvPr/>
        </p:nvSpPr>
        <p:spPr>
          <a:xfrm>
            <a:off x="6481575" y="3027212"/>
            <a:ext cx="8139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70%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7589438" y="3033041"/>
            <a:ext cx="8139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30%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9" name="Google Shape;729;p85"/>
          <p:cNvSpPr txBox="1"/>
          <p:nvPr/>
        </p:nvSpPr>
        <p:spPr>
          <a:xfrm>
            <a:off x="1659236" y="358329"/>
            <a:ext cx="211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TOKENIZZAZIONE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0" name="Google Shape;730;p85"/>
          <p:cNvSpPr txBox="1"/>
          <p:nvPr/>
        </p:nvSpPr>
        <p:spPr>
          <a:xfrm>
            <a:off x="1659236" y="786085"/>
            <a:ext cx="2117100" cy="171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Rimozione </a:t>
            </a:r>
            <a:r>
              <a:rPr lang="it-IT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stopwords</a:t>
            </a:r>
            <a:r>
              <a:rPr lang="it-IT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preservazione delle sfumature semantiche. Ogni parola collegata al contesto narrativo.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1" name="Google Shape;731;p85"/>
          <p:cNvCxnSpPr>
            <a:cxnSpLocks/>
          </p:cNvCxnSpPr>
          <p:nvPr/>
        </p:nvCxnSpPr>
        <p:spPr>
          <a:xfrm>
            <a:off x="1746236" y="2646551"/>
            <a:ext cx="1943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85"/>
          <p:cNvSpPr/>
          <p:nvPr/>
        </p:nvSpPr>
        <p:spPr>
          <a:xfrm>
            <a:off x="3281941" y="2599576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5"/>
          <p:cNvSpPr txBox="1"/>
          <p:nvPr/>
        </p:nvSpPr>
        <p:spPr>
          <a:xfrm>
            <a:off x="3904105" y="339331"/>
            <a:ext cx="2117100" cy="61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SENTIMENT ANALYSiS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4" name="Google Shape;734;p85"/>
          <p:cNvSpPr txBox="1"/>
          <p:nvPr/>
        </p:nvSpPr>
        <p:spPr>
          <a:xfrm>
            <a:off x="3904105" y="875046"/>
            <a:ext cx="2117100" cy="99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Lexicon NRC, Bing, AFINN per identificare emozioni e polarità nei testi.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85"/>
          <p:cNvSpPr/>
          <p:nvPr/>
        </p:nvSpPr>
        <p:spPr>
          <a:xfrm>
            <a:off x="5305266" y="2008066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85"/>
          <p:cNvSpPr txBox="1"/>
          <p:nvPr/>
        </p:nvSpPr>
        <p:spPr>
          <a:xfrm>
            <a:off x="1722807" y="2802199"/>
            <a:ext cx="2117100" cy="66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ANALISI ESPLORATIVA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7" name="Google Shape;737;p85"/>
          <p:cNvSpPr txBox="1"/>
          <p:nvPr/>
        </p:nvSpPr>
        <p:spPr>
          <a:xfrm>
            <a:off x="1722807" y="3389315"/>
            <a:ext cx="2117100" cy="97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</a:rPr>
              <a:t>Frequenze, n-grammi, </a:t>
            </a:r>
            <a:r>
              <a:rPr lang="it-IT" dirty="0" err="1">
                <a:solidFill>
                  <a:schemeClr val="bg1"/>
                </a:solidFill>
              </a:rPr>
              <a:t>tf-idf</a:t>
            </a:r>
            <a:r>
              <a:rPr lang="it-IT" dirty="0">
                <a:solidFill>
                  <a:schemeClr val="bg1"/>
                </a:solidFill>
              </a:rPr>
              <a:t>, legge di </a:t>
            </a:r>
            <a:r>
              <a:rPr lang="it-IT" dirty="0" err="1">
                <a:solidFill>
                  <a:schemeClr val="bg1"/>
                </a:solidFill>
              </a:rPr>
              <a:t>Zipf</a:t>
            </a:r>
            <a:r>
              <a:rPr lang="it-IT" dirty="0">
                <a:solidFill>
                  <a:schemeClr val="bg1"/>
                </a:solidFill>
              </a:rPr>
              <a:t>. Pattern linguistici ricorrenti.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85"/>
          <p:cNvCxnSpPr/>
          <p:nvPr/>
        </p:nvCxnSpPr>
        <p:spPr>
          <a:xfrm>
            <a:off x="1722807" y="4488850"/>
            <a:ext cx="193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85"/>
          <p:cNvSpPr/>
          <p:nvPr/>
        </p:nvSpPr>
        <p:spPr>
          <a:xfrm>
            <a:off x="2996947" y="4428956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85"/>
          <p:cNvSpPr txBox="1"/>
          <p:nvPr/>
        </p:nvSpPr>
        <p:spPr>
          <a:xfrm>
            <a:off x="3965569" y="2258729"/>
            <a:ext cx="2117100" cy="66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NETWORK ANALYSiS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1" name="Google Shape;741;p85"/>
          <p:cNvSpPr txBox="1"/>
          <p:nvPr/>
        </p:nvSpPr>
        <p:spPr>
          <a:xfrm>
            <a:off x="3933347" y="2812935"/>
            <a:ext cx="2117100" cy="14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Co-occorrenze, centralità, community </a:t>
            </a:r>
            <a:r>
              <a:rPr lang="it-IT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it-IT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Struttura semantica del corpus.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85"/>
          <p:cNvSpPr/>
          <p:nvPr/>
        </p:nvSpPr>
        <p:spPr>
          <a:xfrm>
            <a:off x="4622455" y="4420956"/>
            <a:ext cx="124800" cy="12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85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METODOLOGIA</a:t>
            </a:r>
            <a:endParaRPr dirty="0"/>
          </a:p>
        </p:txBody>
      </p:sp>
      <p:sp>
        <p:nvSpPr>
          <p:cNvPr id="744" name="Google Shape;744;p85"/>
          <p:cNvSpPr txBox="1"/>
          <p:nvPr/>
        </p:nvSpPr>
        <p:spPr>
          <a:xfrm>
            <a:off x="6192354" y="3379550"/>
            <a:ext cx="1392328" cy="31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MURAKAMI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5" name="Google Shape;745;p85"/>
          <p:cNvSpPr txBox="1"/>
          <p:nvPr/>
        </p:nvSpPr>
        <p:spPr>
          <a:xfrm>
            <a:off x="7458038" y="3366966"/>
            <a:ext cx="11085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ALTRO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46" name="Google Shape;746;p85"/>
          <p:cNvCxnSpPr/>
          <p:nvPr/>
        </p:nvCxnSpPr>
        <p:spPr>
          <a:xfrm>
            <a:off x="3965569" y="2073537"/>
            <a:ext cx="1943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85"/>
          <p:cNvCxnSpPr/>
          <p:nvPr/>
        </p:nvCxnSpPr>
        <p:spPr>
          <a:xfrm>
            <a:off x="3994705" y="4483356"/>
            <a:ext cx="193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733;p85">
            <a:extLst>
              <a:ext uri="{FF2B5EF4-FFF2-40B4-BE49-F238E27FC236}">
                <a16:creationId xmlns:a16="http://schemas.microsoft.com/office/drawing/2014/main" id="{33D6EFAE-8D8C-4C91-BA73-5330500D4691}"/>
              </a:ext>
            </a:extLst>
          </p:cNvPr>
          <p:cNvSpPr txBox="1"/>
          <p:nvPr/>
        </p:nvSpPr>
        <p:spPr>
          <a:xfrm>
            <a:off x="6399488" y="896654"/>
            <a:ext cx="2117100" cy="70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CONFRONTI TRA LIBRI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0"/>
      <p:bldP spid="730" grpId="0"/>
      <p:bldP spid="732" grpId="0" animBg="1"/>
      <p:bldP spid="733" grpId="0"/>
      <p:bldP spid="734" grpId="0"/>
      <p:bldP spid="735" grpId="0" animBg="1"/>
      <p:bldP spid="736" grpId="0"/>
      <p:bldP spid="737" grpId="0"/>
      <p:bldP spid="739" grpId="0" animBg="1"/>
      <p:bldP spid="740" grpId="0"/>
      <p:bldP spid="741" grpId="0"/>
      <p:bldP spid="742" grpId="0" animBg="1"/>
      <p:bldP spid="744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/>
          <p:nvPr/>
        </p:nvSpPr>
        <p:spPr>
          <a:xfrm>
            <a:off x="0" y="-46550"/>
            <a:ext cx="1346100" cy="5268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0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PATTERN LESSICALI</a:t>
            </a:r>
            <a:endParaRPr dirty="0"/>
          </a:p>
        </p:txBody>
      </p:sp>
      <p:sp>
        <p:nvSpPr>
          <p:cNvPr id="477" name="Google Shape;477;p70"/>
          <p:cNvSpPr txBox="1"/>
          <p:nvPr/>
        </p:nvSpPr>
        <p:spPr>
          <a:xfrm>
            <a:off x="1811413" y="185850"/>
            <a:ext cx="211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FREQUENZE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1811413" y="505674"/>
            <a:ext cx="3175650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lunghezza media parole è di  5.5-6.2 caratteri (più complessa dell'inglese standard). I primi romanzi  sono più essenziali (5.86), mentre i successivi sono più densi (6.24 in 1Q84 e 6.22 in Killing Commendatore). Il vocabolario è preciso e semanticamente pesante.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1811413" y="1761144"/>
            <a:ext cx="211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LEGGE DU ZIPF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1811413" y="2038490"/>
            <a:ext cx="3388528" cy="95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Distribuzione power-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</a:t>
            </a:r>
            <a:r>
              <a:rPr lang="it-IT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anche se 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slope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= 0.544, ma in questo contesto non è strano. </a:t>
            </a:r>
          </a:p>
          <a:p>
            <a:pPr lvl="0"/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Coerenza stilistica notevole su 44 anni di scrittura. Poche parole dominano (time, 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eyes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world) ed è lunga la coda di termini rari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70"/>
          <p:cNvSpPr txBox="1"/>
          <p:nvPr/>
        </p:nvSpPr>
        <p:spPr>
          <a:xfrm>
            <a:off x="2758352" y="2994138"/>
            <a:ext cx="211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TF-IDF</a:t>
            </a:r>
            <a:endParaRPr sz="1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758352" y="3261560"/>
            <a:ext cx="2790213" cy="10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Ogni romanzo è identificato da nomi propri: Tengo-Aomame (1Q84), 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Naoko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-Midori (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Norwegian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Wood), Miss </a:t>
            </a:r>
            <a:r>
              <a:rPr lang="it-IT" sz="11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Saeki</a:t>
            </a:r>
            <a:r>
              <a:rPr lang="it-IT" sz="1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(Kafka).I personaggi definiscono l'identità di ogni libro</a:t>
            </a: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70"/>
          <p:cNvSpPr txBox="1"/>
          <p:nvPr/>
        </p:nvSpPr>
        <p:spPr>
          <a:xfrm>
            <a:off x="5693386" y="4072874"/>
            <a:ext cx="3032100" cy="78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sz="9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3,500 parole compaiono in almeno 10 dei 15 romanzi e costituiscono il vocabolario </a:t>
            </a:r>
            <a:r>
              <a:rPr lang="it-IT" sz="9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murakamiano</a:t>
            </a:r>
            <a:r>
              <a:rPr lang="it-IT" sz="9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standard. </a:t>
            </a:r>
          </a:p>
          <a:p>
            <a:pPr lvl="0" algn="ctr"/>
            <a:r>
              <a:rPr lang="it-IT" sz="9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Il linguaggio base resta uniforme, cambiano gli universi narrativi abitati</a:t>
            </a:r>
            <a:endParaRPr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 descr="Immagine che contiene testo, Carattere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0B791E8A-570B-8033-85CB-0C67D38F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88" r="23015"/>
          <a:stretch>
            <a:fillRect/>
          </a:stretch>
        </p:blipFill>
        <p:spPr>
          <a:xfrm>
            <a:off x="5548565" y="679004"/>
            <a:ext cx="3321743" cy="3267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>
            <a:spLocks noGrp="1"/>
          </p:cNvSpPr>
          <p:nvPr>
            <p:ph type="title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6,648</a:t>
            </a:r>
            <a:endParaRPr dirty="0"/>
          </a:p>
        </p:txBody>
      </p:sp>
      <p:sp>
        <p:nvSpPr>
          <p:cNvPr id="629" name="Google Shape;629;p80"/>
          <p:cNvSpPr txBox="1">
            <a:spLocks noGrp="1"/>
          </p:cNvSpPr>
          <p:nvPr>
            <p:ph type="subTitle" idx="1"/>
          </p:nvPr>
        </p:nvSpPr>
        <p:spPr>
          <a:xfrm>
            <a:off x="1507820" y="2705275"/>
            <a:ext cx="6128309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2400" b="1" dirty="0"/>
              <a:t>TIME: L'OSSESSIONE CENTRALE</a:t>
            </a:r>
            <a:endParaRPr sz="2400" b="1" dirty="0"/>
          </a:p>
        </p:txBody>
      </p:sp>
      <p:sp>
        <p:nvSpPr>
          <p:cNvPr id="2" name="Google Shape;629;p80">
            <a:extLst>
              <a:ext uri="{FF2B5EF4-FFF2-40B4-BE49-F238E27FC236}">
                <a16:creationId xmlns:a16="http://schemas.microsoft.com/office/drawing/2014/main" id="{FE30E47E-09AE-DBEB-330E-8697E6DCDD20}"/>
              </a:ext>
            </a:extLst>
          </p:cNvPr>
          <p:cNvSpPr txBox="1">
            <a:spLocks/>
          </p:cNvSpPr>
          <p:nvPr/>
        </p:nvSpPr>
        <p:spPr>
          <a:xfrm>
            <a:off x="2125624" y="3321446"/>
            <a:ext cx="4892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dirty="0"/>
              <a:t>La parola "time" domina l'intero corpus. Il tempo non è cronologia, ma riflessione esistenziale sulla memoria, la perdita e il rimpianto. Dai mondi paralleli di 1Q84 alla nostalgia di </a:t>
            </a:r>
            <a:r>
              <a:rPr lang="it-IT" dirty="0" err="1"/>
              <a:t>Norwegian</a:t>
            </a:r>
            <a:r>
              <a:rPr lang="it-IT" dirty="0"/>
              <a:t> Wood, il tempo sfugge, si deforma, ritorna come ricordo.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6"/>
          <p:cNvSpPr txBox="1">
            <a:spLocks noGrp="1"/>
          </p:cNvSpPr>
          <p:nvPr>
            <p:ph type="title"/>
          </p:nvPr>
        </p:nvSpPr>
        <p:spPr>
          <a:xfrm rot="-5400000">
            <a:off x="-1618259" y="2361414"/>
            <a:ext cx="52955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IL NUCLEO SEMANTICO</a:t>
            </a:r>
            <a:endParaRPr dirty="0"/>
          </a:p>
        </p:txBody>
      </p:sp>
      <p:sp>
        <p:nvSpPr>
          <p:cNvPr id="559" name="Google Shape;559;p76"/>
          <p:cNvSpPr/>
          <p:nvPr/>
        </p:nvSpPr>
        <p:spPr>
          <a:xfrm>
            <a:off x="1701825" y="1027075"/>
            <a:ext cx="2055900" cy="32361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6"/>
          <p:cNvSpPr/>
          <p:nvPr/>
        </p:nvSpPr>
        <p:spPr>
          <a:xfrm>
            <a:off x="4008650" y="1027075"/>
            <a:ext cx="2055900" cy="32361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6"/>
          <p:cNvSpPr/>
          <p:nvPr/>
        </p:nvSpPr>
        <p:spPr>
          <a:xfrm>
            <a:off x="6315475" y="1027075"/>
            <a:ext cx="2055900" cy="32361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76"/>
          <p:cNvSpPr txBox="1">
            <a:spLocks noGrp="1"/>
          </p:cNvSpPr>
          <p:nvPr>
            <p:ph type="title" idx="2"/>
          </p:nvPr>
        </p:nvSpPr>
        <p:spPr>
          <a:xfrm>
            <a:off x="1950375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PERCEZIONE</a:t>
            </a:r>
            <a:endParaRPr dirty="0"/>
          </a:p>
        </p:txBody>
      </p:sp>
      <p:sp>
        <p:nvSpPr>
          <p:cNvPr id="576" name="Google Shape;576;p76"/>
          <p:cNvSpPr txBox="1">
            <a:spLocks noGrp="1"/>
          </p:cNvSpPr>
          <p:nvPr>
            <p:ph type="subTitle" idx="1"/>
          </p:nvPr>
        </p:nvSpPr>
        <p:spPr>
          <a:xfrm>
            <a:off x="1791629" y="2510967"/>
            <a:ext cx="1851103" cy="160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dirty="0" err="1"/>
              <a:t>eyes</a:t>
            </a:r>
            <a:r>
              <a:rPr lang="it-IT" dirty="0"/>
              <a:t> (2,275), </a:t>
            </a:r>
            <a:r>
              <a:rPr lang="it-IT" dirty="0" err="1"/>
              <a:t>looked</a:t>
            </a:r>
            <a:r>
              <a:rPr lang="it-IT" dirty="0"/>
              <a:t> (2,175), </a:t>
            </a:r>
          </a:p>
          <a:p>
            <a:pPr marL="0" lvl="0" indent="0">
              <a:buSzPts val="1100"/>
            </a:pPr>
            <a:r>
              <a:rPr lang="it-IT" dirty="0" err="1"/>
              <a:t>saw</a:t>
            </a:r>
            <a:r>
              <a:rPr lang="it-IT" dirty="0"/>
              <a:t> (1,243) </a:t>
            </a:r>
          </a:p>
          <a:p>
            <a:pPr marL="0" lvl="0" indent="0">
              <a:buSzPts val="1100"/>
            </a:pPr>
            <a:r>
              <a:rPr lang="it-IT" dirty="0"/>
              <a:t>Lo sguardo usato  come canale di accesso all'interiorità</a:t>
            </a:r>
            <a:endParaRPr dirty="0"/>
          </a:p>
        </p:txBody>
      </p:sp>
      <p:sp>
        <p:nvSpPr>
          <p:cNvPr id="577" name="Google Shape;577;p76"/>
          <p:cNvSpPr txBox="1">
            <a:spLocks noGrp="1"/>
          </p:cNvSpPr>
          <p:nvPr>
            <p:ph type="title" idx="3"/>
          </p:nvPr>
        </p:nvSpPr>
        <p:spPr>
          <a:xfrm>
            <a:off x="4257200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ESISTENZA</a:t>
            </a:r>
            <a:endParaRPr dirty="0"/>
          </a:p>
        </p:txBody>
      </p:sp>
      <p:sp>
        <p:nvSpPr>
          <p:cNvPr id="578" name="Google Shape;578;p76"/>
          <p:cNvSpPr txBox="1">
            <a:spLocks noGrp="1"/>
          </p:cNvSpPr>
          <p:nvPr>
            <p:ph type="subTitle" idx="4"/>
          </p:nvPr>
        </p:nvSpPr>
        <p:spPr>
          <a:xfrm>
            <a:off x="4257200" y="2504502"/>
            <a:ext cx="1558800" cy="167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people (2,814), world (2,240), life (1,900) </a:t>
            </a:r>
          </a:p>
          <a:p>
            <a:pPr marL="0" lvl="0" indent="0"/>
            <a:r>
              <a:rPr lang="it-IT" dirty="0"/>
              <a:t>La vocazione filosofica vista in  individuo, realtà, senso</a:t>
            </a:r>
            <a:endParaRPr dirty="0"/>
          </a:p>
        </p:txBody>
      </p:sp>
      <p:sp>
        <p:nvSpPr>
          <p:cNvPr id="579" name="Google Shape;579;p76"/>
          <p:cNvSpPr txBox="1">
            <a:spLocks noGrp="1"/>
          </p:cNvSpPr>
          <p:nvPr>
            <p:ph type="title" idx="5"/>
          </p:nvPr>
        </p:nvSpPr>
        <p:spPr>
          <a:xfrm>
            <a:off x="6587313" y="2194478"/>
            <a:ext cx="15588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CORPO</a:t>
            </a:r>
            <a:endParaRPr dirty="0"/>
          </a:p>
        </p:txBody>
      </p:sp>
      <p:sp>
        <p:nvSpPr>
          <p:cNvPr id="580" name="Google Shape;580;p76"/>
          <p:cNvSpPr txBox="1">
            <a:spLocks noGrp="1"/>
          </p:cNvSpPr>
          <p:nvPr>
            <p:ph type="subTitle" idx="6"/>
          </p:nvPr>
        </p:nvSpPr>
        <p:spPr>
          <a:xfrm>
            <a:off x="6484945" y="2515917"/>
            <a:ext cx="1760774" cy="166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head (1,988), hand (1,743), </a:t>
            </a:r>
          </a:p>
          <a:p>
            <a:pPr marL="0" lvl="0" indent="0"/>
            <a:r>
              <a:rPr lang="it-IT" dirty="0" err="1"/>
              <a:t>left</a:t>
            </a:r>
            <a:r>
              <a:rPr lang="it-IT" dirty="0"/>
              <a:t> (1,448) </a:t>
            </a:r>
          </a:p>
          <a:p>
            <a:pPr marL="0" lvl="0" indent="0"/>
            <a:r>
              <a:rPr lang="it-IT" dirty="0"/>
              <a:t>Gesti minimi e ripetitivi usati come strumento narrativo</a:t>
            </a:r>
            <a:endParaRPr dirty="0"/>
          </a:p>
        </p:txBody>
      </p:sp>
      <p:grpSp>
        <p:nvGrpSpPr>
          <p:cNvPr id="2" name="Google Shape;6437;p147">
            <a:extLst>
              <a:ext uri="{FF2B5EF4-FFF2-40B4-BE49-F238E27FC236}">
                <a16:creationId xmlns:a16="http://schemas.microsoft.com/office/drawing/2014/main" id="{3D825C7B-6301-36F5-0C14-C6AA306DEB30}"/>
              </a:ext>
            </a:extLst>
          </p:cNvPr>
          <p:cNvGrpSpPr/>
          <p:nvPr/>
        </p:nvGrpSpPr>
        <p:grpSpPr>
          <a:xfrm>
            <a:off x="2492626" y="1711167"/>
            <a:ext cx="339253" cy="339253"/>
            <a:chOff x="3271200" y="1435075"/>
            <a:chExt cx="481825" cy="481825"/>
          </a:xfrm>
        </p:grpSpPr>
        <p:sp>
          <p:nvSpPr>
            <p:cNvPr id="3" name="Google Shape;6438;p147">
              <a:extLst>
                <a:ext uri="{FF2B5EF4-FFF2-40B4-BE49-F238E27FC236}">
                  <a16:creationId xmlns:a16="http://schemas.microsoft.com/office/drawing/2014/main" id="{36CAE903-6AAC-8580-96AE-EAA1FD143905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Google Shape;6439;p147">
              <a:extLst>
                <a:ext uri="{FF2B5EF4-FFF2-40B4-BE49-F238E27FC236}">
                  <a16:creationId xmlns:a16="http://schemas.microsoft.com/office/drawing/2014/main" id="{03485AAC-67D5-3014-B38E-78BDC74D9D90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oogle Shape;6606;p147">
            <a:extLst>
              <a:ext uri="{FF2B5EF4-FFF2-40B4-BE49-F238E27FC236}">
                <a16:creationId xmlns:a16="http://schemas.microsoft.com/office/drawing/2014/main" id="{481E615D-A7B1-6D0B-DACE-7071467FA6CC}"/>
              </a:ext>
            </a:extLst>
          </p:cNvPr>
          <p:cNvGrpSpPr/>
          <p:nvPr/>
        </p:nvGrpSpPr>
        <p:grpSpPr>
          <a:xfrm>
            <a:off x="4880650" y="1711167"/>
            <a:ext cx="311899" cy="339253"/>
            <a:chOff x="2104275" y="3806450"/>
            <a:chExt cx="442975" cy="481825"/>
          </a:xfrm>
        </p:grpSpPr>
        <p:sp>
          <p:nvSpPr>
            <p:cNvPr id="6" name="Google Shape;6607;p147">
              <a:extLst>
                <a:ext uri="{FF2B5EF4-FFF2-40B4-BE49-F238E27FC236}">
                  <a16:creationId xmlns:a16="http://schemas.microsoft.com/office/drawing/2014/main" id="{AE3CF8CA-D169-EB4F-9CEF-AC0DD1F8D081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6608;p147">
              <a:extLst>
                <a:ext uri="{FF2B5EF4-FFF2-40B4-BE49-F238E27FC236}">
                  <a16:creationId xmlns:a16="http://schemas.microsoft.com/office/drawing/2014/main" id="{BF4158B8-C91B-DC05-3A94-3001D2CD2B9D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6999;p148">
            <a:extLst>
              <a:ext uri="{FF2B5EF4-FFF2-40B4-BE49-F238E27FC236}">
                <a16:creationId xmlns:a16="http://schemas.microsoft.com/office/drawing/2014/main" id="{707866A3-F685-8391-D425-2DAC9E6D4F54}"/>
              </a:ext>
            </a:extLst>
          </p:cNvPr>
          <p:cNvGrpSpPr/>
          <p:nvPr/>
        </p:nvGrpSpPr>
        <p:grpSpPr>
          <a:xfrm>
            <a:off x="7187977" y="1790454"/>
            <a:ext cx="354710" cy="228015"/>
            <a:chOff x="-27721750" y="3598250"/>
            <a:chExt cx="297750" cy="191400"/>
          </a:xfrm>
        </p:grpSpPr>
        <p:sp>
          <p:nvSpPr>
            <p:cNvPr id="9" name="Google Shape;7000;p148">
              <a:extLst>
                <a:ext uri="{FF2B5EF4-FFF2-40B4-BE49-F238E27FC236}">
                  <a16:creationId xmlns:a16="http://schemas.microsoft.com/office/drawing/2014/main" id="{564521FF-A16D-29B5-0481-D53E5A6FB53E}"/>
                </a:ext>
              </a:extLst>
            </p:cNvPr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01;p148">
              <a:extLst>
                <a:ext uri="{FF2B5EF4-FFF2-40B4-BE49-F238E27FC236}">
                  <a16:creationId xmlns:a16="http://schemas.microsoft.com/office/drawing/2014/main" id="{E0201AE9-7CE6-9739-CEC5-C95B0097AD28}"/>
                </a:ext>
              </a:extLst>
            </p:cNvPr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4"/>
          <p:cNvSpPr/>
          <p:nvPr/>
        </p:nvSpPr>
        <p:spPr>
          <a:xfrm>
            <a:off x="-81525" y="-38800"/>
            <a:ext cx="17934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4"/>
          <p:cNvSpPr txBox="1">
            <a:spLocks noGrp="1"/>
          </p:cNvSpPr>
          <p:nvPr>
            <p:ph type="title"/>
          </p:nvPr>
        </p:nvSpPr>
        <p:spPr>
          <a:xfrm rot="-5400000">
            <a:off x="-754268" y="2250852"/>
            <a:ext cx="4290492" cy="641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PATTERN LINGUISTICI</a:t>
            </a:r>
            <a:endParaRPr dirty="0"/>
          </a:p>
        </p:txBody>
      </p:sp>
      <p:sp>
        <p:nvSpPr>
          <p:cNvPr id="543" name="Google Shape;543;p74"/>
          <p:cNvSpPr txBox="1">
            <a:spLocks noGrp="1"/>
          </p:cNvSpPr>
          <p:nvPr>
            <p:ph type="subTitle" idx="1"/>
          </p:nvPr>
        </p:nvSpPr>
        <p:spPr>
          <a:xfrm>
            <a:off x="1630098" y="253409"/>
            <a:ext cx="3179700" cy="4466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● </a:t>
            </a:r>
            <a:r>
              <a:rPr lang="it-IT" b="1" dirty="0"/>
              <a:t>Nomi composti</a:t>
            </a:r>
            <a:r>
              <a:rPr lang="it-IT" dirty="0"/>
              <a:t>: </a:t>
            </a:r>
            <a:r>
              <a:rPr lang="it-IT" dirty="0" err="1"/>
              <a:t>Fuka</a:t>
            </a:r>
            <a:r>
              <a:rPr lang="it-IT" dirty="0"/>
              <a:t> Eri (712), Miss </a:t>
            </a:r>
            <a:r>
              <a:rPr lang="it-IT" dirty="0" err="1"/>
              <a:t>Saeki</a:t>
            </a:r>
            <a:r>
              <a:rPr lang="it-IT" dirty="0"/>
              <a:t>, Noboru </a:t>
            </a:r>
            <a:r>
              <a:rPr lang="it-IT" dirty="0" err="1"/>
              <a:t>Wataya</a:t>
            </a:r>
            <a:r>
              <a:rPr lang="it-IT" dirty="0"/>
              <a:t> — presenze rituali che costruiscono identità</a:t>
            </a:r>
          </a:p>
          <a:p>
            <a:endParaRPr lang="it-IT" dirty="0"/>
          </a:p>
          <a:p>
            <a:r>
              <a:rPr lang="en" dirty="0"/>
              <a:t>● </a:t>
            </a:r>
            <a:r>
              <a:rPr lang="it-IT" b="1" dirty="0"/>
              <a:t>Gesti corporei</a:t>
            </a:r>
            <a:r>
              <a:rPr lang="it-IT" dirty="0"/>
              <a:t>: </a:t>
            </a:r>
            <a:r>
              <a:rPr lang="it-IT" dirty="0" err="1"/>
              <a:t>shook</a:t>
            </a:r>
            <a:r>
              <a:rPr lang="it-IT" dirty="0"/>
              <a:t> head,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eyes</a:t>
            </a:r>
            <a:r>
              <a:rPr lang="it-IT" dirty="0"/>
              <a:t>, deep </a:t>
            </a:r>
            <a:r>
              <a:rPr lang="it-IT" dirty="0" err="1"/>
              <a:t>breath</a:t>
            </a:r>
            <a:r>
              <a:rPr lang="it-IT" dirty="0"/>
              <a:t> (141) </a:t>
            </a:r>
          </a:p>
          <a:p>
            <a:r>
              <a:rPr lang="it-IT" dirty="0"/>
              <a:t>       — il corpo come primo strumento narrativo</a:t>
            </a:r>
          </a:p>
          <a:p>
            <a:endParaRPr lang="it-IT" dirty="0"/>
          </a:p>
          <a:p>
            <a:r>
              <a:rPr lang="en" dirty="0"/>
              <a:t>● </a:t>
            </a:r>
            <a:r>
              <a:rPr lang="it-IT" b="1" dirty="0"/>
              <a:t>Tempo misurato</a:t>
            </a:r>
            <a:r>
              <a:rPr lang="it-IT" dirty="0"/>
              <a:t>: </a:t>
            </a:r>
            <a:r>
              <a:rPr lang="it-IT" dirty="0" err="1"/>
              <a:t>ten</a:t>
            </a:r>
            <a:endParaRPr lang="it-IT" dirty="0"/>
          </a:p>
          <a:p>
            <a:r>
              <a:rPr lang="it-IT" dirty="0"/>
              <a:t> minutes (109), time ago (105)</a:t>
            </a:r>
          </a:p>
          <a:p>
            <a:r>
              <a:rPr lang="it-IT" dirty="0"/>
              <a:t>       — ancoraggio numerico che rende credibile anche il fantastico</a:t>
            </a:r>
          </a:p>
          <a:p>
            <a:endParaRPr lang="it-IT" dirty="0"/>
          </a:p>
          <a:p>
            <a:r>
              <a:rPr lang="en" dirty="0"/>
              <a:t>● </a:t>
            </a:r>
            <a:r>
              <a:rPr lang="it-IT" b="1" dirty="0"/>
              <a:t>Formule ricorrenti</a:t>
            </a:r>
            <a:r>
              <a:rPr lang="it-IT" dirty="0"/>
              <a:t>: boy </a:t>
            </a:r>
            <a:r>
              <a:rPr lang="it-IT" dirty="0" err="1"/>
              <a:t>named</a:t>
            </a:r>
            <a:r>
              <a:rPr lang="it-IT" dirty="0"/>
              <a:t> Crow, </a:t>
            </a:r>
            <a:r>
              <a:rPr lang="it-IT" dirty="0" err="1"/>
              <a:t>yellow</a:t>
            </a:r>
            <a:r>
              <a:rPr lang="it-IT" dirty="0"/>
              <a:t> submarine boy </a:t>
            </a:r>
          </a:p>
          <a:p>
            <a:r>
              <a:rPr lang="it-IT" dirty="0"/>
              <a:t>       — cultura pop e simbolismo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Immagine 2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B98CED6F-D143-CF4B-B30A-236542ED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75" y="250652"/>
            <a:ext cx="4065937" cy="2213232"/>
          </a:xfrm>
          <a:prstGeom prst="rect">
            <a:avLst/>
          </a:prstGeom>
        </p:spPr>
      </p:pic>
      <p:pic>
        <p:nvPicPr>
          <p:cNvPr id="5" name="Immagine 4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77D303-110B-BC36-175A-D7735F745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554" y="2679616"/>
            <a:ext cx="4065937" cy="2213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732792" y="538446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CO-OCCURENCE</a:t>
            </a:r>
            <a:endParaRPr dirty="0"/>
          </a:p>
        </p:txBody>
      </p:sp>
      <p:sp>
        <p:nvSpPr>
          <p:cNvPr id="444" name="Google Shape;444;p66"/>
          <p:cNvSpPr txBox="1">
            <a:spLocks noGrp="1"/>
          </p:cNvSpPr>
          <p:nvPr>
            <p:ph type="subTitle" idx="1"/>
          </p:nvPr>
        </p:nvSpPr>
        <p:spPr>
          <a:xfrm>
            <a:off x="4183128" y="4057448"/>
            <a:ext cx="3668520" cy="93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200" dirty="0"/>
              <a:t>In tutti i casi emerge un core lessicale condiviso (tempo, sguardo, corpo, mondo) attorno al quale si organizzano le costellazioni specifiche di ogni romanzo.</a:t>
            </a:r>
            <a:endParaRPr sz="1200" dirty="0"/>
          </a:p>
        </p:txBody>
      </p:sp>
      <p:pic>
        <p:nvPicPr>
          <p:cNvPr id="3" name="Immagine 2" descr="Immagine che contiene testo, schermata, cerchio, Carattere&#10;&#10;Il contenuto generato dall'IA potrebbe non essere corretto.">
            <a:extLst>
              <a:ext uri="{FF2B5EF4-FFF2-40B4-BE49-F238E27FC236}">
                <a16:creationId xmlns:a16="http://schemas.microsoft.com/office/drawing/2014/main" id="{A63EC266-EF28-EA80-4909-1322C6FDF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140" y="1216306"/>
            <a:ext cx="5113720" cy="2710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1461844" y="2745284"/>
            <a:ext cx="3301926" cy="412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Frammentazione narrativa</a:t>
            </a:r>
            <a:endParaRPr dirty="0"/>
          </a:p>
        </p:txBody>
      </p:sp>
      <p:sp>
        <p:nvSpPr>
          <p:cNvPr id="504" name="Google Shape;504;p72"/>
          <p:cNvSpPr txBox="1">
            <a:spLocks noGrp="1"/>
          </p:cNvSpPr>
          <p:nvPr>
            <p:ph type="subTitle" idx="1"/>
          </p:nvPr>
        </p:nvSpPr>
        <p:spPr>
          <a:xfrm>
            <a:off x="1653000" y="3051164"/>
            <a:ext cx="2993750" cy="1712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Ambientato in una sola notte, </a:t>
            </a:r>
          </a:p>
          <a:p>
            <a:pPr marL="0" lvl="0" indent="0"/>
            <a:r>
              <a:rPr lang="it-IT" dirty="0"/>
              <a:t>i </a:t>
            </a:r>
            <a:r>
              <a:rPr lang="it-IT" dirty="0" err="1"/>
              <a:t>bigrammi</a:t>
            </a:r>
            <a:r>
              <a:rPr lang="it-IT" dirty="0"/>
              <a:t> sono dispersi e frammentati.</a:t>
            </a:r>
          </a:p>
          <a:p>
            <a:pPr marL="0" lvl="0" indent="0"/>
            <a:r>
              <a:rPr lang="it-IT" dirty="0"/>
              <a:t>C’è assenza di una vera rete unificante, solo vignette notturne che si sfiorano senza fondersi.</a:t>
            </a:r>
            <a:endParaRPr dirty="0"/>
          </a:p>
        </p:txBody>
      </p:sp>
      <p:sp>
        <p:nvSpPr>
          <p:cNvPr id="505" name="Google Shape;505;p72"/>
          <p:cNvSpPr txBox="1">
            <a:spLocks noGrp="1"/>
          </p:cNvSpPr>
          <p:nvPr>
            <p:ph type="subTitle" idx="2"/>
          </p:nvPr>
        </p:nvSpPr>
        <p:spPr>
          <a:xfrm>
            <a:off x="5197453" y="828983"/>
            <a:ext cx="26757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Coerenza tematica</a:t>
            </a:r>
            <a:endParaRPr dirty="0"/>
          </a:p>
        </p:txBody>
      </p:sp>
      <p:sp>
        <p:nvSpPr>
          <p:cNvPr id="506" name="Google Shape;506;p72"/>
          <p:cNvSpPr txBox="1">
            <a:spLocks noGrp="1"/>
          </p:cNvSpPr>
          <p:nvPr>
            <p:ph type="subTitle" idx="3"/>
          </p:nvPr>
        </p:nvSpPr>
        <p:spPr>
          <a:xfrm>
            <a:off x="5116858" y="1144360"/>
            <a:ext cx="3121164" cy="2249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sz="1200" dirty="0"/>
              <a:t>Le co-occorrenze rivelano forte coerenza. </a:t>
            </a:r>
          </a:p>
          <a:p>
            <a:pPr marL="0" lvl="0" indent="0"/>
            <a:r>
              <a:rPr lang="it-IT" sz="1200" dirty="0"/>
              <a:t>Mari è l'unico hub ,punto di vista mobile che attraversa la notte. </a:t>
            </a:r>
          </a:p>
          <a:p>
            <a:pPr marL="0" lvl="0" indent="0"/>
            <a:r>
              <a:rPr lang="it-IT" sz="1200" dirty="0"/>
              <a:t>Eri resta periferica (dorme), il suo mondo è l'inconscio. </a:t>
            </a:r>
          </a:p>
          <a:p>
            <a:pPr marL="0" lvl="0" indent="0"/>
            <a:r>
              <a:rPr lang="it-IT" sz="1200" dirty="0"/>
              <a:t>La TV non è oggetto ma un portale, la soglia tra la realtà e l’altrove. </a:t>
            </a:r>
          </a:p>
          <a:p>
            <a:pPr marL="0" lvl="0" indent="0"/>
            <a:r>
              <a:rPr lang="it-IT" sz="1200" dirty="0"/>
              <a:t>Il tempo scandito minuto per minuto visto come personaggio silenzioso.</a:t>
            </a:r>
            <a:endParaRPr sz="1200" dirty="0"/>
          </a:p>
        </p:txBody>
      </p:sp>
      <p:sp>
        <p:nvSpPr>
          <p:cNvPr id="507" name="Google Shape;507;p72"/>
          <p:cNvSpPr/>
          <p:nvPr/>
        </p:nvSpPr>
        <p:spPr>
          <a:xfrm>
            <a:off x="1578250" y="2186750"/>
            <a:ext cx="4887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72"/>
          <p:cNvGrpSpPr/>
          <p:nvPr/>
        </p:nvGrpSpPr>
        <p:grpSpPr>
          <a:xfrm>
            <a:off x="1653000" y="2261492"/>
            <a:ext cx="339253" cy="339253"/>
            <a:chOff x="2085525" y="4992125"/>
            <a:chExt cx="481825" cy="481825"/>
          </a:xfrm>
        </p:grpSpPr>
        <p:sp>
          <p:nvSpPr>
            <p:cNvPr id="509" name="Google Shape;509;p7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7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1" name="Google Shape;511;p72"/>
          <p:cNvSpPr/>
          <p:nvPr/>
        </p:nvSpPr>
        <p:spPr>
          <a:xfrm>
            <a:off x="5333660" y="340294"/>
            <a:ext cx="488700" cy="4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72"/>
          <p:cNvGrpSpPr/>
          <p:nvPr/>
        </p:nvGrpSpPr>
        <p:grpSpPr>
          <a:xfrm>
            <a:off x="5408393" y="415012"/>
            <a:ext cx="339253" cy="339253"/>
            <a:chOff x="1492675" y="4992125"/>
            <a:chExt cx="481825" cy="481825"/>
          </a:xfrm>
        </p:grpSpPr>
        <p:sp>
          <p:nvSpPr>
            <p:cNvPr id="513" name="Google Shape;513;p7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" name="Google Shape;514;p7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" name="Google Shape;515;p72"/>
          <p:cNvSpPr/>
          <p:nvPr/>
        </p:nvSpPr>
        <p:spPr>
          <a:xfrm>
            <a:off x="304621" y="1105079"/>
            <a:ext cx="5616372" cy="4578515"/>
          </a:xfrm>
          <a:custGeom>
            <a:avLst/>
            <a:gdLst/>
            <a:ahLst/>
            <a:cxnLst/>
            <a:rect l="l" t="t" r="r" b="b"/>
            <a:pathLst>
              <a:path w="65831" h="53666" extrusionOk="0">
                <a:moveTo>
                  <a:pt x="35472" y="3845"/>
                </a:moveTo>
                <a:cubicBezTo>
                  <a:pt x="35688" y="3845"/>
                  <a:pt x="35906" y="3858"/>
                  <a:pt x="36124" y="3887"/>
                </a:cubicBezTo>
                <a:cubicBezTo>
                  <a:pt x="38017" y="4149"/>
                  <a:pt x="39517" y="5530"/>
                  <a:pt x="40482" y="6554"/>
                </a:cubicBezTo>
                <a:cubicBezTo>
                  <a:pt x="42673" y="8852"/>
                  <a:pt x="43887" y="11436"/>
                  <a:pt x="45185" y="14174"/>
                </a:cubicBezTo>
                <a:cubicBezTo>
                  <a:pt x="45721" y="15305"/>
                  <a:pt x="46268" y="16472"/>
                  <a:pt x="46899" y="17603"/>
                </a:cubicBezTo>
                <a:cubicBezTo>
                  <a:pt x="47340" y="18401"/>
                  <a:pt x="47804" y="19210"/>
                  <a:pt x="48245" y="19984"/>
                </a:cubicBezTo>
                <a:cubicBezTo>
                  <a:pt x="50352" y="23592"/>
                  <a:pt x="52329" y="27021"/>
                  <a:pt x="52590" y="31331"/>
                </a:cubicBezTo>
                <a:cubicBezTo>
                  <a:pt x="52960" y="36677"/>
                  <a:pt x="50424" y="42178"/>
                  <a:pt x="46030" y="45714"/>
                </a:cubicBezTo>
                <a:cubicBezTo>
                  <a:pt x="42530" y="48524"/>
                  <a:pt x="37993" y="50059"/>
                  <a:pt x="33279" y="50059"/>
                </a:cubicBezTo>
                <a:cubicBezTo>
                  <a:pt x="32397" y="50059"/>
                  <a:pt x="31516" y="50000"/>
                  <a:pt x="30623" y="49893"/>
                </a:cubicBezTo>
                <a:cubicBezTo>
                  <a:pt x="25420" y="49274"/>
                  <a:pt x="20289" y="46750"/>
                  <a:pt x="16157" y="42844"/>
                </a:cubicBezTo>
                <a:cubicBezTo>
                  <a:pt x="10133" y="37105"/>
                  <a:pt x="6906" y="28926"/>
                  <a:pt x="7513" y="20949"/>
                </a:cubicBezTo>
                <a:cubicBezTo>
                  <a:pt x="7906" y="15889"/>
                  <a:pt x="9942" y="11686"/>
                  <a:pt x="13133" y="9423"/>
                </a:cubicBezTo>
                <a:cubicBezTo>
                  <a:pt x="16110" y="7304"/>
                  <a:pt x="19836" y="6899"/>
                  <a:pt x="23444" y="6495"/>
                </a:cubicBezTo>
                <a:cubicBezTo>
                  <a:pt x="25837" y="6233"/>
                  <a:pt x="28314" y="5959"/>
                  <a:pt x="30576" y="5197"/>
                </a:cubicBezTo>
                <a:cubicBezTo>
                  <a:pt x="30957" y="5066"/>
                  <a:pt x="31326" y="4935"/>
                  <a:pt x="31719" y="4780"/>
                </a:cubicBezTo>
                <a:cubicBezTo>
                  <a:pt x="32932" y="4321"/>
                  <a:pt x="34181" y="3845"/>
                  <a:pt x="35472" y="3845"/>
                </a:cubicBezTo>
                <a:close/>
                <a:moveTo>
                  <a:pt x="38924" y="0"/>
                </a:moveTo>
                <a:cubicBezTo>
                  <a:pt x="37436" y="0"/>
                  <a:pt x="35889" y="700"/>
                  <a:pt x="34374" y="1387"/>
                </a:cubicBezTo>
                <a:cubicBezTo>
                  <a:pt x="34172" y="1482"/>
                  <a:pt x="33957" y="1589"/>
                  <a:pt x="33755" y="1673"/>
                </a:cubicBezTo>
                <a:cubicBezTo>
                  <a:pt x="30348" y="3196"/>
                  <a:pt x="26651" y="3966"/>
                  <a:pt x="22952" y="3966"/>
                </a:cubicBezTo>
                <a:cubicBezTo>
                  <a:pt x="20755" y="3966"/>
                  <a:pt x="18557" y="3695"/>
                  <a:pt x="16419" y="3149"/>
                </a:cubicBezTo>
                <a:lnTo>
                  <a:pt x="15907" y="3006"/>
                </a:lnTo>
                <a:cubicBezTo>
                  <a:pt x="14586" y="2673"/>
                  <a:pt x="13157" y="2292"/>
                  <a:pt x="11847" y="2292"/>
                </a:cubicBezTo>
                <a:cubicBezTo>
                  <a:pt x="10788" y="2292"/>
                  <a:pt x="9811" y="2530"/>
                  <a:pt x="9002" y="3220"/>
                </a:cubicBezTo>
                <a:cubicBezTo>
                  <a:pt x="7632" y="4399"/>
                  <a:pt x="7466" y="6280"/>
                  <a:pt x="7323" y="8269"/>
                </a:cubicBezTo>
                <a:cubicBezTo>
                  <a:pt x="7263" y="8995"/>
                  <a:pt x="7204" y="9733"/>
                  <a:pt x="7085" y="10436"/>
                </a:cubicBezTo>
                <a:cubicBezTo>
                  <a:pt x="6609" y="13091"/>
                  <a:pt x="5049" y="15412"/>
                  <a:pt x="3537" y="17675"/>
                </a:cubicBezTo>
                <a:cubicBezTo>
                  <a:pt x="1727" y="20401"/>
                  <a:pt x="1" y="22973"/>
                  <a:pt x="24" y="26068"/>
                </a:cubicBezTo>
                <a:cubicBezTo>
                  <a:pt x="72" y="29914"/>
                  <a:pt x="2918" y="33129"/>
                  <a:pt x="5835" y="36082"/>
                </a:cubicBezTo>
                <a:cubicBezTo>
                  <a:pt x="9454" y="39761"/>
                  <a:pt x="13205" y="43559"/>
                  <a:pt x="17396" y="46690"/>
                </a:cubicBezTo>
                <a:cubicBezTo>
                  <a:pt x="22491" y="50512"/>
                  <a:pt x="26909" y="52655"/>
                  <a:pt x="30897" y="53250"/>
                </a:cubicBezTo>
                <a:cubicBezTo>
                  <a:pt x="32701" y="53527"/>
                  <a:pt x="34642" y="53666"/>
                  <a:pt x="36739" y="53666"/>
                </a:cubicBezTo>
                <a:cubicBezTo>
                  <a:pt x="39777" y="53666"/>
                  <a:pt x="43145" y="53376"/>
                  <a:pt x="46899" y="52798"/>
                </a:cubicBezTo>
                <a:cubicBezTo>
                  <a:pt x="50043" y="52322"/>
                  <a:pt x="53150" y="51583"/>
                  <a:pt x="56174" y="50655"/>
                </a:cubicBezTo>
                <a:cubicBezTo>
                  <a:pt x="58270" y="50000"/>
                  <a:pt x="60472" y="49178"/>
                  <a:pt x="62318" y="47750"/>
                </a:cubicBezTo>
                <a:cubicBezTo>
                  <a:pt x="64282" y="46214"/>
                  <a:pt x="65485" y="44166"/>
                  <a:pt x="65616" y="42106"/>
                </a:cubicBezTo>
                <a:cubicBezTo>
                  <a:pt x="65830" y="38415"/>
                  <a:pt x="62806" y="35415"/>
                  <a:pt x="60163" y="32760"/>
                </a:cubicBezTo>
                <a:lnTo>
                  <a:pt x="59806" y="32403"/>
                </a:lnTo>
                <a:cubicBezTo>
                  <a:pt x="52495" y="25104"/>
                  <a:pt x="47078" y="15996"/>
                  <a:pt x="44113" y="6090"/>
                </a:cubicBezTo>
                <a:cubicBezTo>
                  <a:pt x="43458" y="3911"/>
                  <a:pt x="42649" y="1184"/>
                  <a:pt x="40470" y="291"/>
                </a:cubicBezTo>
                <a:cubicBezTo>
                  <a:pt x="39965" y="87"/>
                  <a:pt x="39448" y="0"/>
                  <a:pt x="38924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72"/>
          <p:cNvSpPr/>
          <p:nvPr/>
        </p:nvSpPr>
        <p:spPr>
          <a:xfrm rot="1387987">
            <a:off x="3909929" y="-409139"/>
            <a:ext cx="5616357" cy="4578502"/>
          </a:xfrm>
          <a:custGeom>
            <a:avLst/>
            <a:gdLst/>
            <a:ahLst/>
            <a:cxnLst/>
            <a:rect l="l" t="t" r="r" b="b"/>
            <a:pathLst>
              <a:path w="65831" h="53666" extrusionOk="0">
                <a:moveTo>
                  <a:pt x="35472" y="3845"/>
                </a:moveTo>
                <a:cubicBezTo>
                  <a:pt x="35688" y="3845"/>
                  <a:pt x="35906" y="3858"/>
                  <a:pt x="36124" y="3887"/>
                </a:cubicBezTo>
                <a:cubicBezTo>
                  <a:pt x="38017" y="4149"/>
                  <a:pt x="39517" y="5530"/>
                  <a:pt x="40482" y="6554"/>
                </a:cubicBezTo>
                <a:cubicBezTo>
                  <a:pt x="42673" y="8852"/>
                  <a:pt x="43887" y="11436"/>
                  <a:pt x="45185" y="14174"/>
                </a:cubicBezTo>
                <a:cubicBezTo>
                  <a:pt x="45721" y="15305"/>
                  <a:pt x="46268" y="16472"/>
                  <a:pt x="46899" y="17603"/>
                </a:cubicBezTo>
                <a:cubicBezTo>
                  <a:pt x="47340" y="18401"/>
                  <a:pt x="47804" y="19210"/>
                  <a:pt x="48245" y="19984"/>
                </a:cubicBezTo>
                <a:cubicBezTo>
                  <a:pt x="50352" y="23592"/>
                  <a:pt x="52329" y="27021"/>
                  <a:pt x="52590" y="31331"/>
                </a:cubicBezTo>
                <a:cubicBezTo>
                  <a:pt x="52960" y="36677"/>
                  <a:pt x="50424" y="42178"/>
                  <a:pt x="46030" y="45714"/>
                </a:cubicBezTo>
                <a:cubicBezTo>
                  <a:pt x="42530" y="48524"/>
                  <a:pt x="37993" y="50059"/>
                  <a:pt x="33279" y="50059"/>
                </a:cubicBezTo>
                <a:cubicBezTo>
                  <a:pt x="32397" y="50059"/>
                  <a:pt x="31516" y="50000"/>
                  <a:pt x="30623" y="49893"/>
                </a:cubicBezTo>
                <a:cubicBezTo>
                  <a:pt x="25420" y="49274"/>
                  <a:pt x="20289" y="46750"/>
                  <a:pt x="16157" y="42844"/>
                </a:cubicBezTo>
                <a:cubicBezTo>
                  <a:pt x="10133" y="37105"/>
                  <a:pt x="6906" y="28926"/>
                  <a:pt x="7513" y="20949"/>
                </a:cubicBezTo>
                <a:cubicBezTo>
                  <a:pt x="7906" y="15889"/>
                  <a:pt x="9942" y="11686"/>
                  <a:pt x="13133" y="9423"/>
                </a:cubicBezTo>
                <a:cubicBezTo>
                  <a:pt x="16110" y="7304"/>
                  <a:pt x="19836" y="6899"/>
                  <a:pt x="23444" y="6495"/>
                </a:cubicBezTo>
                <a:cubicBezTo>
                  <a:pt x="25837" y="6233"/>
                  <a:pt x="28314" y="5959"/>
                  <a:pt x="30576" y="5197"/>
                </a:cubicBezTo>
                <a:cubicBezTo>
                  <a:pt x="30957" y="5066"/>
                  <a:pt x="31326" y="4935"/>
                  <a:pt x="31719" y="4780"/>
                </a:cubicBezTo>
                <a:cubicBezTo>
                  <a:pt x="32932" y="4321"/>
                  <a:pt x="34181" y="3845"/>
                  <a:pt x="35472" y="3845"/>
                </a:cubicBezTo>
                <a:close/>
                <a:moveTo>
                  <a:pt x="38924" y="0"/>
                </a:moveTo>
                <a:cubicBezTo>
                  <a:pt x="37436" y="0"/>
                  <a:pt x="35889" y="700"/>
                  <a:pt x="34374" y="1387"/>
                </a:cubicBezTo>
                <a:cubicBezTo>
                  <a:pt x="34172" y="1482"/>
                  <a:pt x="33957" y="1589"/>
                  <a:pt x="33755" y="1673"/>
                </a:cubicBezTo>
                <a:cubicBezTo>
                  <a:pt x="30348" y="3196"/>
                  <a:pt x="26651" y="3966"/>
                  <a:pt x="22952" y="3966"/>
                </a:cubicBezTo>
                <a:cubicBezTo>
                  <a:pt x="20755" y="3966"/>
                  <a:pt x="18557" y="3695"/>
                  <a:pt x="16419" y="3149"/>
                </a:cubicBezTo>
                <a:lnTo>
                  <a:pt x="15907" y="3006"/>
                </a:lnTo>
                <a:cubicBezTo>
                  <a:pt x="14586" y="2673"/>
                  <a:pt x="13157" y="2292"/>
                  <a:pt x="11847" y="2292"/>
                </a:cubicBezTo>
                <a:cubicBezTo>
                  <a:pt x="10788" y="2292"/>
                  <a:pt x="9811" y="2530"/>
                  <a:pt x="9002" y="3220"/>
                </a:cubicBezTo>
                <a:cubicBezTo>
                  <a:pt x="7632" y="4399"/>
                  <a:pt x="7466" y="6280"/>
                  <a:pt x="7323" y="8269"/>
                </a:cubicBezTo>
                <a:cubicBezTo>
                  <a:pt x="7263" y="8995"/>
                  <a:pt x="7204" y="9733"/>
                  <a:pt x="7085" y="10436"/>
                </a:cubicBezTo>
                <a:cubicBezTo>
                  <a:pt x="6609" y="13091"/>
                  <a:pt x="5049" y="15412"/>
                  <a:pt x="3537" y="17675"/>
                </a:cubicBezTo>
                <a:cubicBezTo>
                  <a:pt x="1727" y="20401"/>
                  <a:pt x="1" y="22973"/>
                  <a:pt x="24" y="26068"/>
                </a:cubicBezTo>
                <a:cubicBezTo>
                  <a:pt x="72" y="29914"/>
                  <a:pt x="2918" y="33129"/>
                  <a:pt x="5835" y="36082"/>
                </a:cubicBezTo>
                <a:cubicBezTo>
                  <a:pt x="9454" y="39761"/>
                  <a:pt x="13205" y="43559"/>
                  <a:pt x="17396" y="46690"/>
                </a:cubicBezTo>
                <a:cubicBezTo>
                  <a:pt x="22491" y="50512"/>
                  <a:pt x="26909" y="52655"/>
                  <a:pt x="30897" y="53250"/>
                </a:cubicBezTo>
                <a:cubicBezTo>
                  <a:pt x="32701" y="53527"/>
                  <a:pt x="34642" y="53666"/>
                  <a:pt x="36739" y="53666"/>
                </a:cubicBezTo>
                <a:cubicBezTo>
                  <a:pt x="39777" y="53666"/>
                  <a:pt x="43145" y="53376"/>
                  <a:pt x="46899" y="52798"/>
                </a:cubicBezTo>
                <a:cubicBezTo>
                  <a:pt x="50043" y="52322"/>
                  <a:pt x="53150" y="51583"/>
                  <a:pt x="56174" y="50655"/>
                </a:cubicBezTo>
                <a:cubicBezTo>
                  <a:pt x="58270" y="50000"/>
                  <a:pt x="60472" y="49178"/>
                  <a:pt x="62318" y="47750"/>
                </a:cubicBezTo>
                <a:cubicBezTo>
                  <a:pt x="64282" y="46214"/>
                  <a:pt x="65485" y="44166"/>
                  <a:pt x="65616" y="42106"/>
                </a:cubicBezTo>
                <a:cubicBezTo>
                  <a:pt x="65830" y="38415"/>
                  <a:pt x="62806" y="35415"/>
                  <a:pt x="60163" y="32760"/>
                </a:cubicBezTo>
                <a:lnTo>
                  <a:pt x="59806" y="32403"/>
                </a:lnTo>
                <a:cubicBezTo>
                  <a:pt x="52495" y="25104"/>
                  <a:pt x="47078" y="15996"/>
                  <a:pt x="44113" y="6090"/>
                </a:cubicBezTo>
                <a:cubicBezTo>
                  <a:pt x="43458" y="3911"/>
                  <a:pt x="42649" y="1184"/>
                  <a:pt x="40470" y="291"/>
                </a:cubicBezTo>
                <a:cubicBezTo>
                  <a:pt x="39965" y="87"/>
                  <a:pt x="39448" y="0"/>
                  <a:pt x="3892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43;p66">
            <a:extLst>
              <a:ext uri="{FF2B5EF4-FFF2-40B4-BE49-F238E27FC236}">
                <a16:creationId xmlns:a16="http://schemas.microsoft.com/office/drawing/2014/main" id="{1C8B874C-6F07-9EEF-8DBD-8E55063B22EA}"/>
              </a:ext>
            </a:extLst>
          </p:cNvPr>
          <p:cNvSpPr txBox="1">
            <a:spLocks/>
          </p:cNvSpPr>
          <p:nvPr/>
        </p:nvSpPr>
        <p:spPr>
          <a:xfrm>
            <a:off x="44350" y="316594"/>
            <a:ext cx="4045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1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it-IT" sz="2400" dirty="0"/>
              <a:t>AFTER DARK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AD3030-E295-39B7-CE5F-660B00E2DCF2}"/>
              </a:ext>
            </a:extLst>
          </p:cNvPr>
          <p:cNvSpPr txBox="1"/>
          <p:nvPr/>
        </p:nvSpPr>
        <p:spPr>
          <a:xfrm>
            <a:off x="0" y="7225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Non una formula narrativa, ma una scelta formale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B62DA-3D45-CD1A-0733-534776823789}"/>
              </a:ext>
            </a:extLst>
          </p:cNvPr>
          <p:cNvSpPr txBox="1"/>
          <p:nvPr/>
        </p:nvSpPr>
        <p:spPr>
          <a:xfrm>
            <a:off x="5991824" y="4565321"/>
            <a:ext cx="3121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Sequenza cinematografica osservata da "telecamera" impersonale.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1842</Words>
  <Application>Microsoft Office PowerPoint</Application>
  <PresentationFormat>Presentazione su schermo (16:9)</PresentationFormat>
  <Paragraphs>181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Montserrat Medium</vt:lpstr>
      <vt:lpstr>Montserrat</vt:lpstr>
      <vt:lpstr>Rubik</vt:lpstr>
      <vt:lpstr>Arial</vt:lpstr>
      <vt:lpstr>Metamorphosis Business Plan XL by Slidesgo</vt:lpstr>
      <vt:lpstr>DIMENSIONE MURAKAMI</vt:lpstr>
      <vt:lpstr>OBIETTIVI DELL'ANALISI</vt:lpstr>
      <vt:lpstr>METODOLOGIA</vt:lpstr>
      <vt:lpstr>PATTERN LESSICALI</vt:lpstr>
      <vt:lpstr>6,648</vt:lpstr>
      <vt:lpstr>IL NUCLEO SEMANTICO</vt:lpstr>
      <vt:lpstr>PATTERN LINGUISTICI</vt:lpstr>
      <vt:lpstr>CO-OCCURENCE</vt:lpstr>
      <vt:lpstr>Frammentazione narrativa</vt:lpstr>
      <vt:lpstr>JOY</vt:lpstr>
      <vt:lpstr>SENTIMENT MEDIO PER LIBRO</vt:lpstr>
      <vt:lpstr>Presentazione standard di PowerPoint</vt:lpstr>
      <vt:lpstr>La Rete Globale</vt:lpstr>
      <vt:lpstr>Presentazione standard di PowerPoint</vt:lpstr>
      <vt:lpstr>INFLUENZE LETTERARIE</vt:lpstr>
      <vt:lpstr>THE LONG GOODBYE</vt:lpstr>
      <vt:lpstr>EVOLUZIONE TEMPORALE</vt:lpstr>
      <vt:lpstr>I BESTSELLER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Alessia Sebastiano</cp:lastModifiedBy>
  <cp:revision>24</cp:revision>
  <dcterms:modified xsi:type="dcterms:W3CDTF">2026-02-07T19:54:15Z</dcterms:modified>
</cp:coreProperties>
</file>